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18"/>
  </p:notesMasterIdLst>
  <p:sldIdLst>
    <p:sldId id="403" r:id="rId2"/>
    <p:sldId id="279" r:id="rId3"/>
    <p:sldId id="400" r:id="rId4"/>
    <p:sldId id="395" r:id="rId5"/>
    <p:sldId id="347" r:id="rId6"/>
    <p:sldId id="356" r:id="rId7"/>
    <p:sldId id="346" r:id="rId8"/>
    <p:sldId id="397" r:id="rId9"/>
    <p:sldId id="352" r:id="rId10"/>
    <p:sldId id="401" r:id="rId11"/>
    <p:sldId id="354" r:id="rId12"/>
    <p:sldId id="398" r:id="rId13"/>
    <p:sldId id="402" r:id="rId14"/>
    <p:sldId id="314" r:id="rId15"/>
    <p:sldId id="330" r:id="rId16"/>
    <p:sldId id="4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0FB7BD"/>
    <a:srgbClr val="CBEAF0"/>
    <a:srgbClr val="F37D91"/>
    <a:srgbClr val="00A9A5"/>
    <a:srgbClr val="FFDAAB"/>
    <a:srgbClr val="F7941E"/>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9" d="100"/>
          <a:sy n="69" d="100"/>
        </p:scale>
        <p:origin x="954" y="72"/>
      </p:cViewPr>
      <p:guideLst>
        <p:guide orient="horz" pos="215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19586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118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7175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3502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8196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2084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7854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6379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4008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0815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49203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8031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670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9477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bg1"/>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271778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smtClean="0">
                <a:solidFill>
                  <a:schemeClr val="accent5"/>
                </a:solidFill>
                <a:latin typeface="Berlin Sans FB" panose="020E0602020502020306" pitchFamily="34" charset="0"/>
              </a:rPr>
              <a:t>Hello everyone !!!</a:t>
            </a:r>
            <a:endParaRPr lang="en-US" sz="7200" b="1" dirty="0">
              <a:solidFill>
                <a:schemeClr val="accent5"/>
              </a:solidFill>
              <a:latin typeface="Berlin Sans FB" panose="020E0602020502020306" pitchFamily="34" charset="0"/>
            </a:endParaRPr>
          </a:p>
        </p:txBody>
      </p:sp>
    </p:spTree>
    <p:extLst>
      <p:ext uri="{BB962C8B-B14F-4D97-AF65-F5344CB8AC3E}">
        <p14:creationId xmlns:p14="http://schemas.microsoft.com/office/powerpoint/2010/main" val="16148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9076" y="826078"/>
            <a:ext cx="732760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choose the correct title for it. </a:t>
            </a:r>
          </a:p>
        </p:txBody>
      </p:sp>
      <p:sp>
        <p:nvSpPr>
          <p:cNvPr id="12" name="Rounded Rectangle 15"/>
          <p:cNvSpPr/>
          <p:nvPr/>
        </p:nvSpPr>
        <p:spPr>
          <a:xfrm>
            <a:off x="496070" y="784449"/>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48DA4"/>
              </a:solidFill>
            </a:endParaRPr>
          </a:p>
        </p:txBody>
      </p:sp>
      <p:sp>
        <p:nvSpPr>
          <p:cNvPr id="13" name="TextBox 12"/>
          <p:cNvSpPr txBox="1"/>
          <p:nvPr/>
        </p:nvSpPr>
        <p:spPr>
          <a:xfrm>
            <a:off x="548855" y="6818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7" name="TextBox 26"/>
          <p:cNvSpPr txBox="1"/>
          <p:nvPr/>
        </p:nvSpPr>
        <p:spPr>
          <a:xfrm>
            <a:off x="242325" y="87927"/>
            <a:ext cx="11432224" cy="523220"/>
          </a:xfrm>
          <a:prstGeom prst="rect">
            <a:avLst/>
          </a:prstGeom>
          <a:solidFill>
            <a:schemeClr val="accent4">
              <a:lumMod val="75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THE JAPANESE LION DANCE &amp; VIETNAMESE UNICORN DANCE</a:t>
            </a:r>
          </a:p>
        </p:txBody>
      </p:sp>
      <p:graphicFrame>
        <p:nvGraphicFramePr>
          <p:cNvPr id="9" name="Table 8"/>
          <p:cNvGraphicFramePr>
            <a:graphicFrameLocks noGrp="1"/>
          </p:cNvGraphicFramePr>
          <p:nvPr>
            <p:extLst>
              <p:ext uri="{D42A27DB-BD31-4B8C-83A1-F6EECF244321}">
                <p14:modId xmlns:p14="http://schemas.microsoft.com/office/powerpoint/2010/main" val="2996727140"/>
              </p:ext>
            </p:extLst>
          </p:nvPr>
        </p:nvGraphicFramePr>
        <p:xfrm>
          <a:off x="766978" y="1492335"/>
          <a:ext cx="9863992" cy="4511040"/>
        </p:xfrm>
        <a:graphic>
          <a:graphicData uri="http://schemas.openxmlformats.org/drawingml/2006/table">
            <a:tbl>
              <a:tblPr firstRow="1" bandRow="1">
                <a:tableStyleId>{5C22544A-7EE6-4342-B048-85BDC9FD1C3A}</a:tableStyleId>
              </a:tblPr>
              <a:tblGrid>
                <a:gridCol w="3805022">
                  <a:extLst>
                    <a:ext uri="{9D8B030D-6E8A-4147-A177-3AD203B41FA5}">
                      <a16:colId xmlns:a16="http://schemas.microsoft.com/office/drawing/2014/main" val="1488879106"/>
                    </a:ext>
                  </a:extLst>
                </a:gridCol>
                <a:gridCol w="6058970">
                  <a:extLst>
                    <a:ext uri="{9D8B030D-6E8A-4147-A177-3AD203B41FA5}">
                      <a16:colId xmlns:a16="http://schemas.microsoft.com/office/drawing/2014/main" val="832176567"/>
                    </a:ext>
                  </a:extLst>
                </a:gridCol>
              </a:tblGrid>
              <a:tr h="370840">
                <a:tc gridSpan="2">
                  <a:txBody>
                    <a:bodyPr/>
                    <a:lstStyle/>
                    <a:p>
                      <a:pPr algn="ctr"/>
                      <a:r>
                        <a:rPr lang="en-GB" sz="3200" dirty="0" smtClean="0"/>
                        <a:t>JAPANESE LION DANCE</a:t>
                      </a:r>
                      <a:endParaRPr lang="en-GB" sz="3200" dirty="0"/>
                    </a:p>
                  </a:txBody>
                  <a:tcPr/>
                </a:tc>
                <a:tc hMerge="1">
                  <a:txBody>
                    <a:bodyPr/>
                    <a:lstStyle/>
                    <a:p>
                      <a:endParaRPr lang="en-GB"/>
                    </a:p>
                  </a:txBody>
                  <a:tcPr/>
                </a:tc>
                <a:extLst>
                  <a:ext uri="{0D108BD9-81ED-4DB2-BD59-A6C34878D82A}">
                    <a16:rowId xmlns:a16="http://schemas.microsoft.com/office/drawing/2014/main" val="868754949"/>
                  </a:ext>
                </a:extLst>
              </a:tr>
              <a:tr h="370840">
                <a:tc>
                  <a:txBody>
                    <a:bodyPr/>
                    <a:lstStyle/>
                    <a:p>
                      <a:r>
                        <a:rPr lang="en-GB" sz="2400" smtClean="0"/>
                        <a:t>Japanese name</a:t>
                      </a:r>
                      <a:endParaRPr lang="en-GB" sz="2400"/>
                    </a:p>
                  </a:txBody>
                  <a:tcPr/>
                </a:tc>
                <a:tc>
                  <a:txBody>
                    <a:bodyPr/>
                    <a:lstStyle/>
                    <a:p>
                      <a:r>
                        <a:rPr lang="en-GB" sz="2400" smtClean="0"/>
                        <a:t>(1) __________________</a:t>
                      </a:r>
                      <a:endParaRPr lang="en-GB" sz="2400"/>
                    </a:p>
                  </a:txBody>
                  <a:tcPr/>
                </a:tc>
                <a:extLst>
                  <a:ext uri="{0D108BD9-81ED-4DB2-BD59-A6C34878D82A}">
                    <a16:rowId xmlns:a16="http://schemas.microsoft.com/office/drawing/2014/main" val="1891787324"/>
                  </a:ext>
                </a:extLst>
              </a:tr>
              <a:tr h="370840">
                <a:tc>
                  <a:txBody>
                    <a:bodyPr/>
                    <a:lstStyle/>
                    <a:p>
                      <a:r>
                        <a:rPr lang="en-GB" sz="2400" dirty="0" smtClean="0"/>
                        <a:t>Occasions</a:t>
                      </a:r>
                      <a:endParaRPr lang="en-GB" sz="2400" dirty="0"/>
                    </a:p>
                  </a:txBody>
                  <a:tcPr/>
                </a:tc>
                <a:tc>
                  <a:txBody>
                    <a:bodyPr/>
                    <a:lstStyle/>
                    <a:p>
                      <a:r>
                        <a:rPr lang="en-GB" sz="2400" smtClean="0"/>
                        <a:t>– (2) _______________________</a:t>
                      </a:r>
                    </a:p>
                    <a:p>
                      <a:r>
                        <a:rPr lang="en-GB" sz="2400" smtClean="0"/>
                        <a:t>– other important occasions</a:t>
                      </a:r>
                      <a:endParaRPr lang="en-GB" sz="2400"/>
                    </a:p>
                  </a:txBody>
                  <a:tcPr/>
                </a:tc>
                <a:extLst>
                  <a:ext uri="{0D108BD9-81ED-4DB2-BD59-A6C34878D82A}">
                    <a16:rowId xmlns:a16="http://schemas.microsoft.com/office/drawing/2014/main" val="2143218868"/>
                  </a:ext>
                </a:extLst>
              </a:tr>
              <a:tr h="370840">
                <a:tc>
                  <a:txBody>
                    <a:bodyPr/>
                    <a:lstStyle/>
                    <a:p>
                      <a:r>
                        <a:rPr lang="en-GB" sz="2400" smtClean="0"/>
                        <a:t>Number of performers</a:t>
                      </a:r>
                      <a:endParaRPr lang="en-GB" sz="2400"/>
                    </a:p>
                  </a:txBody>
                  <a:tcPr/>
                </a:tc>
                <a:tc>
                  <a:txBody>
                    <a:bodyPr/>
                    <a:lstStyle/>
                    <a:p>
                      <a:r>
                        <a:rPr lang="en-GB" sz="2400" smtClean="0"/>
                        <a:t>one or more</a:t>
                      </a:r>
                      <a:endParaRPr lang="en-GB" sz="2400"/>
                    </a:p>
                  </a:txBody>
                  <a:tcPr/>
                </a:tc>
                <a:extLst>
                  <a:ext uri="{0D108BD9-81ED-4DB2-BD59-A6C34878D82A}">
                    <a16:rowId xmlns:a16="http://schemas.microsoft.com/office/drawing/2014/main" val="2803470329"/>
                  </a:ext>
                </a:extLst>
              </a:tr>
              <a:tr h="370840">
                <a:tc>
                  <a:txBody>
                    <a:bodyPr/>
                    <a:lstStyle/>
                    <a:p>
                      <a:r>
                        <a:rPr lang="en-GB" sz="2400" smtClean="0"/>
                        <a:t>Skills</a:t>
                      </a:r>
                      <a:endParaRPr lang="en-GB" sz="2400"/>
                    </a:p>
                  </a:txBody>
                  <a:tcPr/>
                </a:tc>
                <a:tc>
                  <a:txBody>
                    <a:bodyPr/>
                    <a:lstStyle/>
                    <a:p>
                      <a:r>
                        <a:rPr lang="en-GB" sz="2400" smtClean="0"/>
                        <a:t>(3) ____________</a:t>
                      </a:r>
                      <a:endParaRPr lang="en-GB" sz="2400"/>
                    </a:p>
                  </a:txBody>
                  <a:tcPr/>
                </a:tc>
                <a:extLst>
                  <a:ext uri="{0D108BD9-81ED-4DB2-BD59-A6C34878D82A}">
                    <a16:rowId xmlns:a16="http://schemas.microsoft.com/office/drawing/2014/main" val="2981613883"/>
                  </a:ext>
                </a:extLst>
              </a:tr>
              <a:tr h="370840">
                <a:tc>
                  <a:txBody>
                    <a:bodyPr/>
                    <a:lstStyle/>
                    <a:p>
                      <a:r>
                        <a:rPr lang="en-GB" sz="2400" smtClean="0"/>
                        <a:t>Dance partner</a:t>
                      </a:r>
                      <a:endParaRPr lang="en-GB" sz="2400"/>
                    </a:p>
                  </a:txBody>
                  <a:tcPr/>
                </a:tc>
                <a:tc>
                  <a:txBody>
                    <a:bodyPr/>
                    <a:lstStyle/>
                    <a:p>
                      <a:r>
                        <a:rPr lang="en-GB" sz="2400" smtClean="0"/>
                        <a:t>no dance partner</a:t>
                      </a:r>
                      <a:endParaRPr lang="en-GB" sz="2400"/>
                    </a:p>
                  </a:txBody>
                  <a:tcPr/>
                </a:tc>
                <a:extLst>
                  <a:ext uri="{0D108BD9-81ED-4DB2-BD59-A6C34878D82A}">
                    <a16:rowId xmlns:a16="http://schemas.microsoft.com/office/drawing/2014/main" val="1292124465"/>
                  </a:ext>
                </a:extLst>
              </a:tr>
              <a:tr h="370840">
                <a:tc>
                  <a:txBody>
                    <a:bodyPr/>
                    <a:lstStyle/>
                    <a:p>
                      <a:r>
                        <a:rPr lang="en-GB" sz="2400" smtClean="0"/>
                        <a:t>Musical instruments</a:t>
                      </a:r>
                      <a:endParaRPr lang="en-GB" sz="2400"/>
                    </a:p>
                  </a:txBody>
                  <a:tcPr/>
                </a:tc>
                <a:tc>
                  <a:txBody>
                    <a:bodyPr/>
                    <a:lstStyle/>
                    <a:p>
                      <a:r>
                        <a:rPr lang="en-GB" sz="2400" smtClean="0"/>
                        <a:t>(4) _______ and drums</a:t>
                      </a:r>
                      <a:endParaRPr lang="en-GB" sz="2400"/>
                    </a:p>
                  </a:txBody>
                  <a:tcPr/>
                </a:tc>
                <a:extLst>
                  <a:ext uri="{0D108BD9-81ED-4DB2-BD59-A6C34878D82A}">
                    <a16:rowId xmlns:a16="http://schemas.microsoft.com/office/drawing/2014/main" val="1805232159"/>
                  </a:ext>
                </a:extLst>
              </a:tr>
              <a:tr h="370840">
                <a:tc>
                  <a:txBody>
                    <a:bodyPr/>
                    <a:lstStyle/>
                    <a:p>
                      <a:r>
                        <a:rPr lang="en-GB" sz="2400" smtClean="0"/>
                        <a:t>Purposes</a:t>
                      </a:r>
                      <a:endParaRPr lang="en-GB" sz="2400"/>
                    </a:p>
                  </a:txBody>
                  <a:tcPr/>
                </a:tc>
                <a:tc>
                  <a:txBody>
                    <a:bodyPr/>
                    <a:lstStyle/>
                    <a:p>
                      <a:r>
                        <a:rPr lang="en-US" sz="2400" dirty="0" smtClean="0"/>
                        <a:t>– to chase away (5) </a:t>
                      </a:r>
                      <a:r>
                        <a:rPr lang="en-GB" sz="2400" dirty="0" smtClean="0"/>
                        <a:t>____________</a:t>
                      </a:r>
                      <a:endParaRPr lang="en-US" sz="2400" dirty="0" smtClean="0"/>
                    </a:p>
                    <a:p>
                      <a:r>
                        <a:rPr lang="en-US" sz="2400" dirty="0" smtClean="0"/>
                        <a:t>– to bring good luck</a:t>
                      </a:r>
                      <a:endParaRPr lang="en-GB" sz="2400" dirty="0"/>
                    </a:p>
                  </a:txBody>
                  <a:tcPr/>
                </a:tc>
                <a:extLst>
                  <a:ext uri="{0D108BD9-81ED-4DB2-BD59-A6C34878D82A}">
                    <a16:rowId xmlns:a16="http://schemas.microsoft.com/office/drawing/2014/main" val="321618938"/>
                  </a:ext>
                </a:extLst>
              </a:tr>
            </a:tbl>
          </a:graphicData>
        </a:graphic>
      </p:graphicFrame>
      <p:sp>
        <p:nvSpPr>
          <p:cNvPr id="29" name="Rectangle 28"/>
          <p:cNvSpPr/>
          <p:nvPr/>
        </p:nvSpPr>
        <p:spPr>
          <a:xfrm>
            <a:off x="5241765" y="1864723"/>
            <a:ext cx="2165691" cy="738664"/>
          </a:xfrm>
          <a:prstGeom prst="rect">
            <a:avLst/>
          </a:prstGeom>
        </p:spPr>
        <p:txBody>
          <a:bodyPr wrap="square">
            <a:spAutoFit/>
          </a:bodyPr>
          <a:lstStyle/>
          <a:p>
            <a:pPr>
              <a:lnSpc>
                <a:spcPct val="150000"/>
              </a:lnSpc>
              <a:spcAft>
                <a:spcPts val="0"/>
              </a:spcAft>
            </a:pPr>
            <a:r>
              <a:rPr lang="en-US" sz="2800" b="1" i="1" dirty="0">
                <a:solidFill>
                  <a:srgbClr val="C00000"/>
                </a:solidFill>
                <a:ea typeface="Times New Roman" panose="02020603050405020304" pitchFamily="18" charset="0"/>
              </a:rPr>
              <a:t>shishi-mai</a:t>
            </a:r>
          </a:p>
        </p:txBody>
      </p:sp>
      <p:sp>
        <p:nvSpPr>
          <p:cNvPr id="30" name="Rectangle 29"/>
          <p:cNvSpPr/>
          <p:nvPr/>
        </p:nvSpPr>
        <p:spPr>
          <a:xfrm>
            <a:off x="5240090" y="2344340"/>
            <a:ext cx="3765891" cy="671851"/>
          </a:xfrm>
          <a:prstGeom prst="rect">
            <a:avLst/>
          </a:prstGeom>
        </p:spPr>
        <p:txBody>
          <a:bodyPr wrap="square">
            <a:spAutoFit/>
          </a:bodyPr>
          <a:lstStyle/>
          <a:p>
            <a:pPr>
              <a:lnSpc>
                <a:spcPct val="150000"/>
              </a:lnSpc>
              <a:spcAft>
                <a:spcPts val="0"/>
              </a:spcAft>
            </a:pPr>
            <a:r>
              <a:rPr lang="en-US" sz="2800" b="1" i="1" dirty="0">
                <a:solidFill>
                  <a:srgbClr val="C00000"/>
                </a:solidFill>
                <a:ea typeface="Times New Roman" panose="02020603050405020304" pitchFamily="18" charset="0"/>
              </a:rPr>
              <a:t>New Year celebrations</a:t>
            </a:r>
          </a:p>
        </p:txBody>
      </p:sp>
      <p:sp>
        <p:nvSpPr>
          <p:cNvPr id="33" name="Rectangle 32"/>
          <p:cNvSpPr/>
          <p:nvPr/>
        </p:nvSpPr>
        <p:spPr>
          <a:xfrm>
            <a:off x="5029359" y="3565531"/>
            <a:ext cx="1901922" cy="671851"/>
          </a:xfrm>
          <a:prstGeom prst="rect">
            <a:avLst/>
          </a:prstGeom>
        </p:spPr>
        <p:txBody>
          <a:bodyPr wrap="square">
            <a:spAutoFit/>
          </a:bodyPr>
          <a:lstStyle/>
          <a:p>
            <a:pPr>
              <a:lnSpc>
                <a:spcPct val="150000"/>
              </a:lnSpc>
              <a:spcAft>
                <a:spcPts val="0"/>
              </a:spcAft>
            </a:pPr>
            <a:r>
              <a:rPr lang="en-US" sz="2800" b="1" i="1" dirty="0">
                <a:solidFill>
                  <a:srgbClr val="C00000"/>
                </a:solidFill>
                <a:ea typeface="Times New Roman" panose="02020603050405020304" pitchFamily="18" charset="0"/>
              </a:rPr>
              <a:t>acrobatics </a:t>
            </a:r>
          </a:p>
        </p:txBody>
      </p:sp>
      <p:sp>
        <p:nvSpPr>
          <p:cNvPr id="34" name="Rectangle 33"/>
          <p:cNvSpPr/>
          <p:nvPr/>
        </p:nvSpPr>
        <p:spPr>
          <a:xfrm>
            <a:off x="5029359" y="4508787"/>
            <a:ext cx="1295252" cy="671851"/>
          </a:xfrm>
          <a:prstGeom prst="rect">
            <a:avLst/>
          </a:prstGeom>
        </p:spPr>
        <p:txBody>
          <a:bodyPr wrap="square">
            <a:spAutoFit/>
          </a:bodyPr>
          <a:lstStyle/>
          <a:p>
            <a:pPr>
              <a:lnSpc>
                <a:spcPct val="150000"/>
              </a:lnSpc>
              <a:spcAft>
                <a:spcPts val="0"/>
              </a:spcAft>
            </a:pPr>
            <a:r>
              <a:rPr lang="en-US" sz="2800" b="1" i="1" dirty="0">
                <a:solidFill>
                  <a:srgbClr val="C00000"/>
                </a:solidFill>
                <a:ea typeface="Times New Roman" panose="02020603050405020304" pitchFamily="18" charset="0"/>
              </a:rPr>
              <a:t>flutes </a:t>
            </a:r>
          </a:p>
        </p:txBody>
      </p:sp>
      <p:sp>
        <p:nvSpPr>
          <p:cNvPr id="35" name="Rectangle 34"/>
          <p:cNvSpPr/>
          <p:nvPr/>
        </p:nvSpPr>
        <p:spPr>
          <a:xfrm>
            <a:off x="7123035" y="4971604"/>
            <a:ext cx="2080993" cy="671851"/>
          </a:xfrm>
          <a:prstGeom prst="rect">
            <a:avLst/>
          </a:prstGeom>
        </p:spPr>
        <p:txBody>
          <a:bodyPr wrap="square">
            <a:spAutoFit/>
          </a:bodyPr>
          <a:lstStyle/>
          <a:p>
            <a:pPr>
              <a:lnSpc>
                <a:spcPct val="150000"/>
              </a:lnSpc>
              <a:spcAft>
                <a:spcPts val="0"/>
              </a:spcAft>
            </a:pPr>
            <a:r>
              <a:rPr lang="en-US" sz="2800" b="1" i="1" dirty="0">
                <a:solidFill>
                  <a:srgbClr val="C00000"/>
                </a:solidFill>
                <a:ea typeface="Times New Roman" panose="02020603050405020304" pitchFamily="18" charset="0"/>
              </a:rPr>
              <a:t>bad spirits</a:t>
            </a:r>
          </a:p>
        </p:txBody>
      </p:sp>
    </p:spTree>
    <p:extLst>
      <p:ext uri="{BB962C8B-B14F-4D97-AF65-F5344CB8AC3E}">
        <p14:creationId xmlns:p14="http://schemas.microsoft.com/office/powerpoint/2010/main" val="149207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0385" y="826077"/>
            <a:ext cx="10964012"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Read Mai’s notes on the Vietnamese unicorn dance. Compare the Vietnamese unicorn dance with the Japanese lion dance.</a:t>
            </a:r>
          </a:p>
        </p:txBody>
      </p:sp>
      <p:sp>
        <p:nvSpPr>
          <p:cNvPr id="12" name="Rounded Rectangle 15"/>
          <p:cNvSpPr/>
          <p:nvPr/>
        </p:nvSpPr>
        <p:spPr>
          <a:xfrm>
            <a:off x="497780" y="95709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550565" y="8544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6" name="Content Placeholder 5" descr="133071817_13905616030451n"/>
          <p:cNvPicPr>
            <a:picLocks noGrp="1" noChangeAspect="1"/>
          </p:cNvPicPr>
          <p:nvPr>
            <p:ph sz="half" idx="1"/>
          </p:nvPr>
        </p:nvPicPr>
        <p:blipFill>
          <a:blip r:embed="rId3"/>
          <a:stretch>
            <a:fillRect/>
          </a:stretch>
        </p:blipFill>
        <p:spPr>
          <a:xfrm>
            <a:off x="296955" y="1730893"/>
            <a:ext cx="5162737" cy="3533576"/>
          </a:xfrm>
          <a:prstGeom prst="rect">
            <a:avLst/>
          </a:prstGeom>
        </p:spPr>
      </p:pic>
      <p:pic>
        <p:nvPicPr>
          <p:cNvPr id="11" name="Content Placeholder 10" descr="image-asset"/>
          <p:cNvPicPr>
            <a:picLocks noGrp="1" noChangeAspect="1"/>
          </p:cNvPicPr>
          <p:nvPr>
            <p:ph sz="half" idx="2"/>
          </p:nvPr>
        </p:nvPicPr>
        <p:blipFill>
          <a:blip r:embed="rId4"/>
          <a:stretch>
            <a:fillRect/>
          </a:stretch>
        </p:blipFill>
        <p:spPr>
          <a:xfrm>
            <a:off x="6246191" y="1657074"/>
            <a:ext cx="5371975" cy="3583637"/>
          </a:xfrm>
          <a:prstGeom prst="rect">
            <a:avLst/>
          </a:prstGeom>
        </p:spPr>
      </p:pic>
      <p:sp>
        <p:nvSpPr>
          <p:cNvPr id="16" name="Rectangle 25"/>
          <p:cNvSpPr/>
          <p:nvPr/>
        </p:nvSpPr>
        <p:spPr>
          <a:xfrm>
            <a:off x="377328" y="5409267"/>
            <a:ext cx="12188860" cy="784830"/>
          </a:xfrm>
          <a:prstGeom prst="rect">
            <a:avLst/>
          </a:prstGeom>
        </p:spPr>
        <p:txBody>
          <a:bodyPr wrap="square">
            <a:spAutoFit/>
          </a:bodyPr>
          <a:lstStyle/>
          <a:p>
            <a:pPr>
              <a:lnSpc>
                <a:spcPct val="150000"/>
              </a:lnSpc>
              <a:spcAft>
                <a:spcPts val="0"/>
              </a:spcAft>
            </a:pPr>
            <a:r>
              <a:rPr lang="en-US" sz="3000" b="1" i="1" dirty="0">
                <a:solidFill>
                  <a:schemeClr val="tx1"/>
                </a:solidFill>
                <a:latin typeface="Calibri (Body)"/>
                <a:ea typeface="Times New Roman" panose="02020603050405020304" pitchFamily="18" charset="0"/>
              </a:rPr>
              <a:t>What are the similarities and differences between two pictures?</a:t>
            </a:r>
            <a:endParaRPr lang="en-US" sz="3000" dirty="0">
              <a:solidFill>
                <a:schemeClr val="tx1"/>
              </a:solidFill>
              <a:latin typeface="Calibri (Body)"/>
              <a:ea typeface="Times New Roman" panose="02020603050405020304" pitchFamily="18" charset="0"/>
            </a:endParaRPr>
          </a:p>
        </p:txBody>
      </p:sp>
      <p:sp>
        <p:nvSpPr>
          <p:cNvPr id="20" name="TextBox 19"/>
          <p:cNvSpPr txBox="1"/>
          <p:nvPr/>
        </p:nvSpPr>
        <p:spPr>
          <a:xfrm>
            <a:off x="377328" y="131786"/>
            <a:ext cx="11240838" cy="523220"/>
          </a:xfrm>
          <a:prstGeom prst="rect">
            <a:avLst/>
          </a:prstGeom>
          <a:solidFill>
            <a:schemeClr val="accent4">
              <a:lumMod val="75000"/>
            </a:schemeClr>
          </a:solidFill>
          <a:effectLst/>
        </p:spPr>
        <p:txBody>
          <a:bodyPr wrap="square" rtlCol="0">
            <a:spAutoFit/>
          </a:bodyPr>
          <a:lstStyle/>
          <a:p>
            <a:r>
              <a:rPr lang="en-US" sz="2800" b="1">
                <a:effectLst>
                  <a:glow rad="88900">
                    <a:schemeClr val="bg1"/>
                  </a:glow>
                </a:effectLst>
                <a:latin typeface="Arial" panose="020B0604020202020204" pitchFamily="34" charset="0"/>
                <a:cs typeface="Arial" panose="020B0604020202020204" pitchFamily="34" charset="0"/>
              </a:rPr>
              <a:t>THE JAPANESE LION DANCE &amp; VIETNAMESE UNICORN DANCE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6196" y="733553"/>
            <a:ext cx="10964012"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Read Mai’s notes on the Vietnamese unicorn dance. Compare the Vietnamese unicorn dance with the Japanese lion dance.</a:t>
            </a:r>
          </a:p>
        </p:txBody>
      </p:sp>
      <p:sp>
        <p:nvSpPr>
          <p:cNvPr id="12" name="Rounded Rectangle 15"/>
          <p:cNvSpPr/>
          <p:nvPr/>
        </p:nvSpPr>
        <p:spPr>
          <a:xfrm>
            <a:off x="263591" y="86456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316376" y="7619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0" name="TextBox 19"/>
          <p:cNvSpPr txBox="1"/>
          <p:nvPr/>
        </p:nvSpPr>
        <p:spPr>
          <a:xfrm>
            <a:off x="263591" y="71439"/>
            <a:ext cx="11272735" cy="523220"/>
          </a:xfrm>
          <a:prstGeom prst="rect">
            <a:avLst/>
          </a:prstGeom>
          <a:solidFill>
            <a:schemeClr val="accent4">
              <a:lumMod val="75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THE JAPANESE LION DANCE &amp; VIETNAMESE UNICORN DANCE</a:t>
            </a:r>
          </a:p>
        </p:txBody>
      </p:sp>
      <p:sp>
        <p:nvSpPr>
          <p:cNvPr id="21" name="Rectangle 20"/>
          <p:cNvSpPr/>
          <p:nvPr/>
        </p:nvSpPr>
        <p:spPr>
          <a:xfrm>
            <a:off x="5306384" y="1739721"/>
            <a:ext cx="6734175" cy="2597827"/>
          </a:xfrm>
          <a:prstGeom prst="rect">
            <a:avLst/>
          </a:prstGeom>
        </p:spPr>
        <p:txBody>
          <a:bodyPr wrap="square">
            <a:spAutoFit/>
          </a:bodyPr>
          <a:lstStyle/>
          <a:p>
            <a:pPr>
              <a:lnSpc>
                <a:spcPct val="150000"/>
              </a:lnSpc>
              <a:spcAft>
                <a:spcPts val="0"/>
              </a:spcAft>
            </a:pPr>
            <a:r>
              <a:rPr lang="en-US" sz="2800" b="1" i="1" dirty="0">
                <a:solidFill>
                  <a:schemeClr val="tx1"/>
                </a:solidFill>
                <a:latin typeface="Calibri (Body)"/>
                <a:ea typeface="Times New Roman" panose="02020603050405020304" pitchFamily="18" charset="0"/>
              </a:rPr>
              <a:t>Example: </a:t>
            </a:r>
            <a:endParaRPr lang="en-US" sz="2800" b="1" i="1" dirty="0" smtClean="0">
              <a:solidFill>
                <a:schemeClr val="tx1"/>
              </a:solidFill>
              <a:latin typeface="Calibri (Body)"/>
              <a:ea typeface="Times New Roman" panose="02020603050405020304" pitchFamily="18" charset="0"/>
            </a:endParaRPr>
          </a:p>
          <a:p>
            <a:pPr>
              <a:lnSpc>
                <a:spcPct val="150000"/>
              </a:lnSpc>
              <a:spcAft>
                <a:spcPts val="0"/>
              </a:spcAft>
            </a:pPr>
            <a:r>
              <a:rPr lang="en-US" sz="2800" dirty="0" smtClean="0">
                <a:solidFill>
                  <a:schemeClr val="tx1"/>
                </a:solidFill>
                <a:latin typeface="Calibri (Body)"/>
                <a:ea typeface="Times New Roman" panose="02020603050405020304" pitchFamily="18" charset="0"/>
              </a:rPr>
              <a:t>The </a:t>
            </a:r>
            <a:r>
              <a:rPr lang="en-US" sz="2800" dirty="0">
                <a:solidFill>
                  <a:schemeClr val="tx1"/>
                </a:solidFill>
                <a:latin typeface="Calibri (Body)"/>
                <a:ea typeface="Times New Roman" panose="02020603050405020304" pitchFamily="18" charset="0"/>
              </a:rPr>
              <a:t>Vietnamese unicorn dance and the Japanese lion dance are </a:t>
            </a:r>
            <a:r>
              <a:rPr lang="en-US" sz="2800" u="sng" dirty="0">
                <a:solidFill>
                  <a:srgbClr val="FF0000"/>
                </a:solidFill>
                <a:latin typeface="Calibri (Body)"/>
                <a:ea typeface="Times New Roman" panose="02020603050405020304" pitchFamily="18" charset="0"/>
              </a:rPr>
              <a:t>both</a:t>
            </a:r>
            <a:r>
              <a:rPr lang="en-US" sz="2800" dirty="0">
                <a:solidFill>
                  <a:schemeClr val="tx1"/>
                </a:solidFill>
                <a:latin typeface="Calibri (Body)"/>
                <a:ea typeface="Times New Roman" panose="02020603050405020304" pitchFamily="18" charset="0"/>
              </a:rPr>
              <a:t> popular on New Year Festivals.</a:t>
            </a:r>
          </a:p>
        </p:txBody>
      </p:sp>
      <p:pic>
        <p:nvPicPr>
          <p:cNvPr id="4" name="Picture 3"/>
          <p:cNvPicPr>
            <a:picLocks noChangeAspect="1"/>
          </p:cNvPicPr>
          <p:nvPr/>
        </p:nvPicPr>
        <p:blipFill rotWithShape="1">
          <a:blip r:embed="rId3"/>
          <a:srcRect l="3516" t="2281" r="5927" b="1654"/>
          <a:stretch/>
        </p:blipFill>
        <p:spPr>
          <a:xfrm>
            <a:off x="316376" y="1739721"/>
            <a:ext cx="4787717" cy="3939485"/>
          </a:xfrm>
          <a:prstGeom prst="rect">
            <a:avLst/>
          </a:prstGeom>
        </p:spPr>
      </p:pic>
    </p:spTree>
    <p:extLst>
      <p:ext uri="{BB962C8B-B14F-4D97-AF65-F5344CB8AC3E}">
        <p14:creationId xmlns:p14="http://schemas.microsoft.com/office/powerpoint/2010/main" val="35523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910" y="3612009"/>
            <a:ext cx="9934830" cy="3108543"/>
          </a:xfrm>
          <a:prstGeom prst="rect">
            <a:avLst/>
          </a:prstGeom>
        </p:spPr>
        <p:txBody>
          <a:bodyPr wrap="square">
            <a:spAutoFit/>
          </a:bodyPr>
          <a:lstStyle/>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There are one or more performers in both Vietnamese Unicorn dance and Japanese Lion dance.</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Both Vietnamese Unicorn dance and Japanese Lion dance perform in the New Year Festival.</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Vietnamese Unicorn dance needs Ong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Dia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but Japanese Lion dance doesn’t need it.</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Content Placeholder 5" descr="133071817_13905616030451n"/>
          <p:cNvPicPr>
            <a:picLocks noGrp="1" noChangeAspect="1"/>
          </p:cNvPicPr>
          <p:nvPr>
            <p:ph sz="half" idx="1"/>
          </p:nvPr>
        </p:nvPicPr>
        <p:blipFill>
          <a:blip r:embed="rId2"/>
          <a:stretch>
            <a:fillRect/>
          </a:stretch>
        </p:blipFill>
        <p:spPr>
          <a:xfrm>
            <a:off x="1041991" y="256914"/>
            <a:ext cx="4631775" cy="3124240"/>
          </a:xfrm>
          <a:prstGeom prst="rect">
            <a:avLst/>
          </a:prstGeom>
        </p:spPr>
      </p:pic>
      <p:pic>
        <p:nvPicPr>
          <p:cNvPr id="7" name="Content Placeholder 10" descr="image-asset"/>
          <p:cNvPicPr>
            <a:picLocks noGrp="1" noChangeAspect="1"/>
          </p:cNvPicPr>
          <p:nvPr>
            <p:ph sz="half" idx="2"/>
          </p:nvPr>
        </p:nvPicPr>
        <p:blipFill>
          <a:blip r:embed="rId3"/>
          <a:stretch>
            <a:fillRect/>
          </a:stretch>
        </p:blipFill>
        <p:spPr>
          <a:xfrm>
            <a:off x="6376591" y="256914"/>
            <a:ext cx="4819494" cy="3168502"/>
          </a:xfrm>
          <a:prstGeom prst="rect">
            <a:avLst/>
          </a:prstGeom>
        </p:spPr>
      </p:pic>
    </p:spTree>
    <p:extLst>
      <p:ext uri="{BB962C8B-B14F-4D97-AF65-F5344CB8AC3E}">
        <p14:creationId xmlns:p14="http://schemas.microsoft.com/office/powerpoint/2010/main" val="698857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39054" y="1586085"/>
            <a:ext cx="8202342" cy="3313664"/>
          </a:xfrm>
          <a:prstGeom prst="rect">
            <a:avLst/>
          </a:prstGeom>
          <a:noFill/>
        </p:spPr>
        <p:txBody>
          <a:bodyPr wrap="square">
            <a:spAutoFit/>
          </a:bodyPr>
          <a:lstStyle/>
          <a:p>
            <a:pPr>
              <a:lnSpc>
                <a:spcPct val="150000"/>
              </a:lnSpc>
            </a:pPr>
            <a:r>
              <a:rPr lang="en-US" sz="3600" dirty="0">
                <a:latin typeface="Calibri (Body)"/>
              </a:rPr>
              <a:t>In this lesson, we have learn to:</a:t>
            </a:r>
          </a:p>
          <a:p>
            <a:pPr marL="457200" indent="-457200">
              <a:lnSpc>
                <a:spcPct val="150000"/>
              </a:lnSpc>
              <a:buFont typeface="Wingdings" panose="05000000000000000000" pitchFamily="2" charset="2"/>
              <a:buChar char="ü"/>
            </a:pPr>
            <a:r>
              <a:rPr lang="en-US" sz="3600" dirty="0">
                <a:latin typeface="Calibri (Body)"/>
              </a:rPr>
              <a:t> learn how to give advice</a:t>
            </a:r>
          </a:p>
          <a:p>
            <a:pPr marL="457200" indent="-457200">
              <a:lnSpc>
                <a:spcPct val="150000"/>
              </a:lnSpc>
              <a:buFont typeface="Wingdings" panose="05000000000000000000" pitchFamily="2" charset="2"/>
              <a:buChar char="ü"/>
            </a:pPr>
            <a:r>
              <a:rPr lang="en-US" sz="3600" dirty="0">
                <a:latin typeface="Calibri (Body)"/>
              </a:rPr>
              <a:t> </a:t>
            </a:r>
            <a:r>
              <a:rPr lang="en-US" sz="3600" dirty="0" err="1">
                <a:latin typeface="Calibri (Body)"/>
              </a:rPr>
              <a:t>practise</a:t>
            </a:r>
            <a:r>
              <a:rPr lang="en-US" sz="3600" dirty="0">
                <a:latin typeface="Calibri (Body)"/>
              </a:rPr>
              <a:t> using some grammar points and vocabulary related to the topic.</a:t>
            </a:r>
          </a:p>
        </p:txBody>
      </p:sp>
      <p:pic>
        <p:nvPicPr>
          <p:cNvPr id="5" name="Graphic 4" descr="Presentation with checklist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7900" y="714827"/>
            <a:ext cx="2330929" cy="2330929"/>
          </a:xfrm>
          <a:prstGeom prst="rect">
            <a:avLst/>
          </a:prstGeom>
        </p:spPr>
      </p:pic>
      <p:sp>
        <p:nvSpPr>
          <p:cNvPr id="19" name="TextBox 18"/>
          <p:cNvSpPr txBox="1"/>
          <p:nvPr/>
        </p:nvSpPr>
        <p:spPr>
          <a:xfrm>
            <a:off x="4012827" y="191607"/>
            <a:ext cx="3663879" cy="523220"/>
          </a:xfrm>
          <a:prstGeom prst="rect">
            <a:avLst/>
          </a:prstGeom>
          <a:solidFill>
            <a:schemeClr val="accent4">
              <a:lumMod val="75000"/>
            </a:schemeClr>
          </a:solid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CONSOLIDATION</a:t>
            </a:r>
            <a:endParaRPr lang="en-US" sz="28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71608" y="85061"/>
            <a:ext cx="3198773" cy="707886"/>
          </a:xfrm>
          <a:prstGeom prst="rect">
            <a:avLst/>
          </a:prstGeom>
          <a:solidFill>
            <a:srgbClr val="FFC000"/>
          </a:solidFill>
          <a:effectLst/>
        </p:spPr>
        <p:txBody>
          <a:bodyPr wrap="square" rtlCol="0">
            <a:spAutoFit/>
          </a:bodyPr>
          <a:lstStyle/>
          <a:p>
            <a:r>
              <a:rPr lang="en-US" sz="4000" b="1" dirty="0" smtClean="0">
                <a:effectLst>
                  <a:glow rad="88900">
                    <a:schemeClr val="bg1"/>
                  </a:glow>
                </a:effectLst>
                <a:cs typeface="Arial" panose="020B0604020202020204" pitchFamily="34" charset="0"/>
              </a:rPr>
              <a:t>* Homework</a:t>
            </a:r>
            <a:endParaRPr lang="en-US" sz="4000" b="1" dirty="0">
              <a:effectLst>
                <a:glow rad="88900">
                  <a:schemeClr val="bg1"/>
                </a:glow>
              </a:effectLst>
              <a:cs typeface="Arial" panose="020B0604020202020204" pitchFamily="34" charset="0"/>
            </a:endParaRPr>
          </a:p>
        </p:txBody>
      </p:sp>
      <p:sp>
        <p:nvSpPr>
          <p:cNvPr id="2" name="TextBox 1"/>
          <p:cNvSpPr txBox="1"/>
          <p:nvPr/>
        </p:nvSpPr>
        <p:spPr>
          <a:xfrm>
            <a:off x="694062" y="1674080"/>
            <a:ext cx="7709340" cy="2585323"/>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3600" dirty="0"/>
              <a:t>Do exercises in the workbook.</a:t>
            </a:r>
          </a:p>
          <a:p>
            <a:pPr marL="342900" indent="-342900">
              <a:lnSpc>
                <a:spcPct val="150000"/>
              </a:lnSpc>
              <a:buFont typeface="Wingdings" panose="05000000000000000000" pitchFamily="2" charset="2"/>
              <a:buChar char="Ø"/>
            </a:pPr>
            <a:r>
              <a:rPr lang="en-US" sz="3600" dirty="0"/>
              <a:t>Compare Vietnamese Tet Holiday and Chinese Tet Holiday.</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023" y="1239068"/>
            <a:ext cx="3020335" cy="30203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980" y="51398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549" y="277698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t="3081" r="6398" b="5248"/>
          <a:stretch/>
        </p:blipFill>
        <p:spPr>
          <a:xfrm>
            <a:off x="10454326" y="5500540"/>
            <a:ext cx="1602556" cy="1357460"/>
          </a:xfrm>
          <a:prstGeom prst="rect">
            <a:avLst/>
          </a:prstGeom>
        </p:spPr>
      </p:pic>
      <p:pic>
        <p:nvPicPr>
          <p:cNvPr id="6" name="Picture 5"/>
          <p:cNvPicPr>
            <a:picLocks noChangeAspect="1"/>
          </p:cNvPicPr>
          <p:nvPr/>
        </p:nvPicPr>
        <p:blipFill rotWithShape="1">
          <a:blip r:embed="rId4"/>
          <a:srcRect t="3081" r="6398" b="5248"/>
          <a:stretch/>
        </p:blipFill>
        <p:spPr>
          <a:xfrm>
            <a:off x="116958" y="5408391"/>
            <a:ext cx="1485598" cy="1357460"/>
          </a:xfrm>
          <a:prstGeom prst="rect">
            <a:avLst/>
          </a:prstGeom>
        </p:spPr>
      </p:pic>
    </p:spTree>
    <p:extLst>
      <p:ext uri="{BB962C8B-B14F-4D97-AF65-F5344CB8AC3E}">
        <p14:creationId xmlns:p14="http://schemas.microsoft.com/office/powerpoint/2010/main" val="224634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Vietnam-Table-Manners"/>
          <p:cNvPicPr>
            <a:picLocks noGrp="1" noChangeAspect="1"/>
          </p:cNvPicPr>
          <p:nvPr>
            <p:ph idx="1"/>
          </p:nvPr>
        </p:nvPicPr>
        <p:blipFill>
          <a:blip r:embed="rId3"/>
          <a:stretch>
            <a:fillRect/>
          </a:stretch>
        </p:blipFill>
        <p:spPr>
          <a:xfrm>
            <a:off x="595423" y="966012"/>
            <a:ext cx="5841225" cy="3733579"/>
          </a:xfrm>
          <a:prstGeom prst="rect">
            <a:avLst/>
          </a:prstGeom>
        </p:spPr>
      </p:pic>
      <p:sp>
        <p:nvSpPr>
          <p:cNvPr id="24" name="Rectangle 23"/>
          <p:cNvSpPr/>
          <p:nvPr/>
        </p:nvSpPr>
        <p:spPr>
          <a:xfrm>
            <a:off x="6532341" y="714826"/>
            <a:ext cx="5317995" cy="954107"/>
          </a:xfrm>
          <a:prstGeom prst="rect">
            <a:avLst/>
          </a:prstGeom>
        </p:spPr>
        <p:txBody>
          <a:bodyPr wrap="square">
            <a:spAutoFit/>
          </a:bodyPr>
          <a:lstStyle/>
          <a:p>
            <a:pPr>
              <a:spcAft>
                <a:spcPts val="0"/>
              </a:spcAft>
            </a:pPr>
            <a:r>
              <a:rPr lang="en-US" sz="2800" b="1" i="1" dirty="0" smtClean="0">
                <a:solidFill>
                  <a:srgbClr val="000000"/>
                </a:solidFill>
                <a:ea typeface="Times New Roman" panose="02020603050405020304" pitchFamily="18" charset="0"/>
              </a:rPr>
              <a:t>- What </a:t>
            </a:r>
            <a:r>
              <a:rPr lang="en-US" sz="2800" b="1" i="1" dirty="0">
                <a:solidFill>
                  <a:srgbClr val="000000"/>
                </a:solidFill>
                <a:ea typeface="Times New Roman" panose="02020603050405020304" pitchFamily="18" charset="0"/>
              </a:rPr>
              <a:t>the child is doing?</a:t>
            </a:r>
          </a:p>
          <a:p>
            <a:pPr>
              <a:spcAft>
                <a:spcPts val="0"/>
              </a:spcAft>
            </a:pPr>
            <a:r>
              <a:rPr lang="en-US" sz="2800" b="1" i="1" dirty="0" smtClean="0">
                <a:solidFill>
                  <a:srgbClr val="000000"/>
                </a:solidFill>
                <a:ea typeface="Times New Roman" panose="02020603050405020304" pitchFamily="18" charset="0"/>
              </a:rPr>
              <a:t>- Is </a:t>
            </a:r>
            <a:r>
              <a:rPr lang="en-US" sz="2800" b="1" i="1" dirty="0">
                <a:solidFill>
                  <a:srgbClr val="000000"/>
                </a:solidFill>
                <a:ea typeface="Times New Roman" panose="02020603050405020304" pitchFamily="18" charset="0"/>
              </a:rPr>
              <a:t>she behaving well at the table</a:t>
            </a:r>
            <a:r>
              <a:rPr lang="en-US" sz="2800" b="1" i="1" dirty="0" smtClean="0">
                <a:solidFill>
                  <a:srgbClr val="000000"/>
                </a:solidFill>
                <a:ea typeface="Times New Roman" panose="02020603050405020304" pitchFamily="18" charset="0"/>
              </a:rPr>
              <a:t>?</a:t>
            </a:r>
            <a:endParaRPr lang="en-US" sz="2800" b="1" i="1" dirty="0">
              <a:solidFill>
                <a:srgbClr val="000000"/>
              </a:solidFill>
              <a:ea typeface="Times New Roman" panose="02020603050405020304" pitchFamily="18" charset="0"/>
            </a:endParaRPr>
          </a:p>
        </p:txBody>
      </p:sp>
      <p:sp>
        <p:nvSpPr>
          <p:cNvPr id="16" name="TextBox 15"/>
          <p:cNvSpPr txBox="1"/>
          <p:nvPr/>
        </p:nvSpPr>
        <p:spPr>
          <a:xfrm>
            <a:off x="3247285" y="106546"/>
            <a:ext cx="2239116" cy="523220"/>
          </a:xfrm>
          <a:prstGeom prst="rect">
            <a:avLst/>
          </a:prstGeom>
          <a:solidFill>
            <a:schemeClr val="accent5">
              <a:lumMod val="75000"/>
            </a:schemeClr>
          </a:solidFill>
          <a:effectLst/>
        </p:spPr>
        <p:txBody>
          <a:bodyPr wrap="square" rtlCol="0">
            <a:spAutoFit/>
          </a:bodyPr>
          <a:lstStyle/>
          <a:p>
            <a:r>
              <a:rPr lang="en-US" sz="28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28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6532341" y="2319082"/>
            <a:ext cx="5659659" cy="1384995"/>
          </a:xfrm>
          <a:prstGeom prst="rect">
            <a:avLst/>
          </a:prstGeom>
        </p:spPr>
        <p:txBody>
          <a:bodyPr wrap="square">
            <a:spAutoFit/>
          </a:bodyPr>
          <a:lstStyle/>
          <a:p>
            <a:r>
              <a:rPr lang="en-US" sz="2800" b="1" i="1" dirty="0" smtClean="0">
                <a:solidFill>
                  <a:srgbClr val="C00000"/>
                </a:solidFill>
                <a:sym typeface="Wingdings" panose="05000000000000000000" pitchFamily="2" charset="2"/>
              </a:rPr>
              <a:t> </a:t>
            </a:r>
            <a:r>
              <a:rPr lang="en-US" sz="2800" b="1" i="1" dirty="0" smtClean="0">
                <a:solidFill>
                  <a:srgbClr val="C00000"/>
                </a:solidFill>
              </a:rPr>
              <a:t>The child is inviting her grandparents before starting </a:t>
            </a:r>
            <a:r>
              <a:rPr lang="en-US" sz="2800" b="1" i="1" dirty="0">
                <a:solidFill>
                  <a:srgbClr val="C00000"/>
                </a:solidFill>
              </a:rPr>
              <a:t>to eat</a:t>
            </a:r>
            <a:r>
              <a:rPr lang="en-US" sz="2800" b="1" i="1" dirty="0" smtClean="0">
                <a:solidFill>
                  <a:srgbClr val="C00000"/>
                </a:solidFill>
              </a:rPr>
              <a:t>.</a:t>
            </a:r>
          </a:p>
          <a:p>
            <a:r>
              <a:rPr lang="en-US" sz="2800" b="1" i="1" dirty="0" smtClean="0">
                <a:solidFill>
                  <a:srgbClr val="C00000"/>
                </a:solidFill>
                <a:sym typeface="Wingdings" panose="05000000000000000000" pitchFamily="2" charset="2"/>
              </a:rPr>
              <a:t> Yes, she is.</a:t>
            </a:r>
            <a:endParaRPr lang="en-US" sz="2800" b="1" i="1" dirty="0">
              <a:solidFill>
                <a:srgbClr val="C00000"/>
              </a:solidFill>
            </a:endParaRPr>
          </a:p>
        </p:txBody>
      </p:sp>
      <p:sp>
        <p:nvSpPr>
          <p:cNvPr id="8" name="Rectangle 7"/>
          <p:cNvSpPr/>
          <p:nvPr/>
        </p:nvSpPr>
        <p:spPr>
          <a:xfrm>
            <a:off x="1071605" y="4825171"/>
            <a:ext cx="4053289" cy="523220"/>
          </a:xfrm>
          <a:prstGeom prst="rect">
            <a:avLst/>
          </a:prstGeom>
        </p:spPr>
        <p:txBody>
          <a:bodyPr wrap="none">
            <a:spAutoFit/>
          </a:bodyPr>
          <a:lstStyle/>
          <a:p>
            <a:r>
              <a:rPr lang="en-US" sz="2800" b="1" i="1" dirty="0">
                <a:solidFill>
                  <a:srgbClr val="0070C0"/>
                </a:solidFill>
              </a:rPr>
              <a:t>That's the  </a:t>
            </a:r>
            <a:r>
              <a:rPr lang="en-US" sz="2800" b="1" i="1" dirty="0" smtClean="0">
                <a:solidFill>
                  <a:srgbClr val="0070C0"/>
                </a:solidFill>
              </a:rPr>
              <a:t>table manners </a:t>
            </a:r>
            <a:endParaRPr lang="en-US" sz="2800" b="1" i="1" dirty="0">
              <a:solidFill>
                <a:srgbClr val="0070C0"/>
              </a:solidFill>
            </a:endParaRPr>
          </a:p>
        </p:txBody>
      </p:sp>
      <p:sp>
        <p:nvSpPr>
          <p:cNvPr id="17" name="Rectangle 16"/>
          <p:cNvSpPr/>
          <p:nvPr/>
        </p:nvSpPr>
        <p:spPr>
          <a:xfrm>
            <a:off x="5021802" y="4857070"/>
            <a:ext cx="6917343" cy="523220"/>
          </a:xfrm>
          <a:prstGeom prst="rect">
            <a:avLst/>
          </a:prstGeom>
        </p:spPr>
        <p:txBody>
          <a:bodyPr wrap="none">
            <a:spAutoFit/>
          </a:bodyPr>
          <a:lstStyle/>
          <a:p>
            <a:r>
              <a:rPr lang="en-US" sz="2800" i="1" dirty="0" smtClean="0"/>
              <a:t>=&gt; The polite ways of behaving when eating. </a:t>
            </a:r>
            <a:endParaRPr lang="en-US" sz="2800" i="1" dirty="0"/>
          </a:p>
        </p:txBody>
      </p:sp>
      <p:sp>
        <p:nvSpPr>
          <p:cNvPr id="18" name="Rectangle 23"/>
          <p:cNvSpPr/>
          <p:nvPr/>
        </p:nvSpPr>
        <p:spPr>
          <a:xfrm>
            <a:off x="1071605" y="5484822"/>
            <a:ext cx="9331436" cy="523220"/>
          </a:xfrm>
          <a:prstGeom prst="rect">
            <a:avLst/>
          </a:prstGeom>
        </p:spPr>
        <p:txBody>
          <a:bodyPr wrap="square">
            <a:spAutoFit/>
          </a:bodyPr>
          <a:lstStyle/>
          <a:p>
            <a:pPr>
              <a:spcAft>
                <a:spcPts val="0"/>
              </a:spcAft>
            </a:pPr>
            <a:r>
              <a:rPr lang="en-US" sz="2800" b="1" i="1" dirty="0">
                <a:ea typeface="Times New Roman" panose="02020603050405020304" pitchFamily="18" charset="0"/>
              </a:rPr>
              <a:t>Can you give me some examples of table manners?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1" fill="hold" grpId="0" nodeType="clickEffect">
                                  <p:stCondLst>
                                    <p:cond delay="0"/>
                                  </p:stCondLst>
                                  <p:childTnLst>
                                    <p:set>
                                      <p:cBhvr>
                                        <p:cTn id="25" dur="1000"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1765" y="1276774"/>
            <a:ext cx="7119864" cy="4093428"/>
          </a:xfrm>
          <a:prstGeom prst="rect">
            <a:avLst/>
          </a:prstGeom>
          <a:gradFill flip="none" rotWithShape="1">
            <a:gsLst>
              <a:gs pos="0">
                <a:schemeClr val="accent6">
                  <a:lumMod val="0"/>
                  <a:lumOff val="100000"/>
                </a:schemeClr>
              </a:gs>
              <a:gs pos="75000">
                <a:schemeClr val="accent6">
                  <a:lumMod val="0"/>
                  <a:lumOff val="100000"/>
                </a:schemeClr>
              </a:gs>
              <a:gs pos="100000">
                <a:schemeClr val="accent6">
                  <a:lumMod val="100000"/>
                </a:schemeClr>
              </a:gs>
            </a:gsLst>
            <a:path path="circle">
              <a:fillToRect l="50000" t="-80000" r="50000" b="180000"/>
            </a:path>
            <a:tileRect/>
          </a:gradFill>
        </p:spPr>
        <p:txBody>
          <a:bodyPr wrap="square">
            <a:spAutoFit/>
          </a:bodyPr>
          <a:lstStyle/>
          <a:p>
            <a:r>
              <a:rPr lang="en-US" sz="2600" dirty="0">
                <a:latin typeface="Times New Roman" panose="02020603050405020304" pitchFamily="18" charset="0"/>
                <a:ea typeface="Times New Roman" panose="02020603050405020304" pitchFamily="18" charset="0"/>
              </a:rPr>
              <a:t>- Wait for the table arrangement before sitting down</a:t>
            </a:r>
          </a:p>
          <a:p>
            <a:r>
              <a:rPr lang="en-US" sz="2600" dirty="0">
                <a:latin typeface="Times New Roman" panose="02020603050405020304" pitchFamily="18" charset="0"/>
                <a:ea typeface="Times New Roman" panose="02020603050405020304" pitchFamily="18" charset="0"/>
              </a:rPr>
              <a:t>- Wait for the oldest people to start first</a:t>
            </a:r>
          </a:p>
          <a:p>
            <a:r>
              <a:rPr lang="en-US" sz="2600" dirty="0">
                <a:latin typeface="Times New Roman" panose="02020603050405020304" pitchFamily="18" charset="0"/>
                <a:ea typeface="Times New Roman" panose="02020603050405020304" pitchFamily="18" charset="0"/>
              </a:rPr>
              <a:t>- Pass your bowl with two hands</a:t>
            </a:r>
          </a:p>
          <a:p>
            <a:r>
              <a:rPr lang="en-US" sz="2600" dirty="0">
                <a:latin typeface="Times New Roman" panose="02020603050405020304" pitchFamily="18" charset="0"/>
                <a:ea typeface="Times New Roman" panose="02020603050405020304" pitchFamily="18" charset="0"/>
              </a:rPr>
              <a:t>- Do not stick the chopstick against the bowl</a:t>
            </a:r>
          </a:p>
          <a:p>
            <a:r>
              <a:rPr lang="en-US" sz="2600" dirty="0">
                <a:latin typeface="Times New Roman" panose="02020603050405020304" pitchFamily="18" charset="0"/>
                <a:ea typeface="Times New Roman" panose="02020603050405020304" pitchFamily="18" charset="0"/>
              </a:rPr>
              <a:t>- Do not flip the fish on the plate</a:t>
            </a:r>
          </a:p>
          <a:p>
            <a:r>
              <a:rPr lang="en-US" sz="2600" dirty="0">
                <a:latin typeface="Times New Roman" panose="02020603050405020304" pitchFamily="18" charset="0"/>
                <a:ea typeface="Times New Roman" panose="02020603050405020304" pitchFamily="18" charset="0"/>
              </a:rPr>
              <a:t>- Do not point the chopsticks to anyone</a:t>
            </a:r>
          </a:p>
          <a:p>
            <a:r>
              <a:rPr lang="en-US" sz="2600" dirty="0">
                <a:latin typeface="Times New Roman" panose="02020603050405020304" pitchFamily="18" charset="0"/>
                <a:ea typeface="Times New Roman" panose="02020603050405020304" pitchFamily="18" charset="0"/>
              </a:rPr>
              <a:t>- Do not dig into the dish</a:t>
            </a:r>
          </a:p>
          <a:p>
            <a:r>
              <a:rPr lang="en-US" sz="2600" dirty="0">
                <a:latin typeface="Times New Roman" panose="02020603050405020304" pitchFamily="18" charset="0"/>
                <a:ea typeface="Times New Roman" panose="02020603050405020304" pitchFamily="18" charset="0"/>
              </a:rPr>
              <a:t>-  Do not eat directly from shared dishes</a:t>
            </a:r>
          </a:p>
          <a:p>
            <a:r>
              <a:rPr lang="en-US" sz="2600" dirty="0">
                <a:latin typeface="Times New Roman" panose="02020603050405020304" pitchFamily="18" charset="0"/>
                <a:ea typeface="Times New Roman" panose="02020603050405020304" pitchFamily="18" charset="0"/>
              </a:rPr>
              <a:t>-  Stay until other people finish</a:t>
            </a:r>
          </a:p>
          <a:p>
            <a:r>
              <a:rPr lang="en-US" sz="2600" dirty="0">
                <a:latin typeface="Times New Roman" panose="02020603050405020304" pitchFamily="18" charset="0"/>
                <a:ea typeface="Times New Roman" panose="02020603050405020304" pitchFamily="18" charset="0"/>
              </a:rPr>
              <a:t>-  Say </a:t>
            </a:r>
            <a:r>
              <a:rPr lang="en-US" sz="2600" i="1" dirty="0">
                <a:latin typeface="Times New Roman" panose="02020603050405020304" pitchFamily="18" charset="0"/>
                <a:ea typeface="Times New Roman" panose="02020603050405020304" pitchFamily="18" charset="0"/>
              </a:rPr>
              <a:t>Thanks </a:t>
            </a:r>
            <a:r>
              <a:rPr lang="en-US" sz="2600" dirty="0">
                <a:latin typeface="Times New Roman" panose="02020603050405020304" pitchFamily="18" charset="0"/>
                <a:ea typeface="Times New Roman" panose="02020603050405020304" pitchFamily="18" charset="0"/>
              </a:rPr>
              <a:t>to the host after the meal</a:t>
            </a:r>
            <a:endParaRPr lang="en-US" sz="2600" dirty="0"/>
          </a:p>
        </p:txBody>
      </p:sp>
      <p:sp>
        <p:nvSpPr>
          <p:cNvPr id="3" name="Rectangle 23"/>
          <p:cNvSpPr/>
          <p:nvPr/>
        </p:nvSpPr>
        <p:spPr>
          <a:xfrm>
            <a:off x="1514033" y="364095"/>
            <a:ext cx="9586617" cy="584775"/>
          </a:xfrm>
          <a:prstGeom prst="rect">
            <a:avLst/>
          </a:prstGeom>
        </p:spPr>
        <p:txBody>
          <a:bodyPr wrap="square">
            <a:spAutoFit/>
          </a:bodyPr>
          <a:lstStyle/>
          <a:p>
            <a:pPr>
              <a:spcAft>
                <a:spcPts val="0"/>
              </a:spcAft>
            </a:pPr>
            <a:r>
              <a:rPr lang="en-US" sz="3200" b="1" i="1" dirty="0">
                <a:solidFill>
                  <a:srgbClr val="0070C0"/>
                </a:solidFill>
                <a:ea typeface="Times New Roman" panose="02020603050405020304" pitchFamily="18" charset="0"/>
              </a:rPr>
              <a:t>Can you give me some examples of table manners?</a:t>
            </a:r>
          </a:p>
        </p:txBody>
      </p:sp>
      <p:pic>
        <p:nvPicPr>
          <p:cNvPr id="5" name="Content Placeholder 2" descr="Vietnam-Table-Manners"/>
          <p:cNvPicPr>
            <a:picLocks noGrp="1" noChangeAspect="1"/>
          </p:cNvPicPr>
          <p:nvPr>
            <p:ph idx="1"/>
          </p:nvPr>
        </p:nvPicPr>
        <p:blipFill>
          <a:blip r:embed="rId2"/>
          <a:stretch>
            <a:fillRect/>
          </a:stretch>
        </p:blipFill>
        <p:spPr>
          <a:xfrm>
            <a:off x="212651" y="1388419"/>
            <a:ext cx="4465675" cy="3242117"/>
          </a:xfrm>
          <a:prstGeom prst="rect">
            <a:avLst/>
          </a:prstGeom>
        </p:spPr>
      </p:pic>
    </p:spTree>
    <p:extLst>
      <p:ext uri="{BB962C8B-B14F-4D97-AF65-F5344CB8AC3E}">
        <p14:creationId xmlns:p14="http://schemas.microsoft.com/office/powerpoint/2010/main" val="657362620"/>
      </p:ext>
    </p:extLst>
  </p:cSld>
  <p:clrMapOvr>
    <a:masterClrMapping/>
  </p:clrMapOvr>
  <p:timing>
    <p:tnLst>
      <p:par>
        <p:cTn id="1" dur="indefinite" restart="never" nodeType="tmRoot"/>
      </p:par>
    </p:tnLst>
    <p:bldLst>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6" name="TextBox 15"/>
          <p:cNvSpPr txBox="1"/>
          <p:nvPr/>
        </p:nvSpPr>
        <p:spPr>
          <a:xfrm>
            <a:off x="780915" y="237708"/>
            <a:ext cx="1246668"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50" y="229764"/>
            <a:ext cx="4958938" cy="707886"/>
          </a:xfrm>
          <a:prstGeom prst="rect">
            <a:avLst/>
          </a:prstGeom>
          <a:noFill/>
        </p:spPr>
        <p:txBody>
          <a:bodyPr wrap="square" rtlCol="0">
            <a:spAutoFit/>
          </a:bodyPr>
          <a:lstStyle/>
          <a:p>
            <a:r>
              <a:rPr lang="en-US" sz="4000" b="1" dirty="0">
                <a:solidFill>
                  <a:schemeClr val="bg1"/>
                </a:solidFill>
                <a:latin typeface="Myriad Pro" pitchFamily="34" charset="0"/>
              </a:rPr>
              <a:t>MUSIC AND ARTS</a:t>
            </a:r>
          </a:p>
        </p:txBody>
      </p:sp>
      <p:sp>
        <p:nvSpPr>
          <p:cNvPr id="14" name="Rounded Rectangle 13"/>
          <p:cNvSpPr/>
          <p:nvPr/>
        </p:nvSpPr>
        <p:spPr>
          <a:xfrm>
            <a:off x="3779243" y="1460043"/>
            <a:ext cx="4589531" cy="625641"/>
          </a:xfrm>
          <a:prstGeom prst="roundRect">
            <a:avLst>
              <a:gd name="adj" fmla="val 42661"/>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4: COMMUNICATION</a:t>
            </a:r>
          </a:p>
        </p:txBody>
      </p:sp>
      <p:pic>
        <p:nvPicPr>
          <p:cNvPr id="19" name="Picture 1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50250" y="1291647"/>
            <a:ext cx="964452" cy="916490"/>
          </a:xfrm>
          <a:prstGeom prst="rect">
            <a:avLst/>
          </a:prstGeom>
        </p:spPr>
      </p:pic>
      <p:sp>
        <p:nvSpPr>
          <p:cNvPr id="20" name="TextBox 19"/>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21" name="TextBox 20"/>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22"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3013" y="-7620"/>
            <a:ext cx="12192000" cy="1083309"/>
            <a:chOff x="0" y="-3"/>
            <a:chExt cx="12192000" cy="1083309"/>
          </a:xfrm>
        </p:grpSpPr>
        <p:sp>
          <p:nvSpPr>
            <p:cNvPr id="24" name="Round Single Corner Rectangle 2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3150250" y="88279"/>
            <a:ext cx="8871569" cy="707886"/>
          </a:xfrm>
          <a:prstGeom prst="rect">
            <a:avLst/>
          </a:prstGeom>
          <a:noFill/>
        </p:spPr>
        <p:txBody>
          <a:bodyPr wrap="square" rtlCol="0">
            <a:spAutoFit/>
          </a:bodyPr>
          <a:lstStyle/>
          <a:p>
            <a:r>
              <a:rPr lang="en-US" sz="4000" b="1">
                <a:solidFill>
                  <a:schemeClr val="bg1"/>
                </a:solidFill>
                <a:latin typeface="Myriad Pro" pitchFamily="34" charset="0"/>
              </a:rPr>
              <a:t>OUR CUSTOMS AND TRADITIONS</a:t>
            </a:r>
            <a:endParaRPr lang="en-US" sz="4000" b="1" dirty="0">
              <a:solidFill>
                <a:schemeClr val="bg1"/>
              </a:solidFill>
              <a:latin typeface="Myriad Pro" pitchFamily="34" charset="0"/>
            </a:endParaRPr>
          </a:p>
        </p:txBody>
      </p:sp>
      <p:grpSp>
        <p:nvGrpSpPr>
          <p:cNvPr id="28" name="Group 27"/>
          <p:cNvGrpSpPr/>
          <p:nvPr/>
        </p:nvGrpSpPr>
        <p:grpSpPr>
          <a:xfrm>
            <a:off x="2199101" y="121537"/>
            <a:ext cx="712319" cy="709214"/>
            <a:chOff x="2180974" y="148629"/>
            <a:chExt cx="712319" cy="709214"/>
          </a:xfrm>
        </p:grpSpPr>
        <p:sp>
          <p:nvSpPr>
            <p:cNvPr id="29" name="Oval 2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hord 2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p:cNvSpPr txBox="1"/>
          <p:nvPr/>
        </p:nvSpPr>
        <p:spPr>
          <a:xfrm>
            <a:off x="2164944" y="95694"/>
            <a:ext cx="730394" cy="707886"/>
          </a:xfrm>
          <a:prstGeom prst="rect">
            <a:avLst/>
          </a:prstGeom>
          <a:noFill/>
        </p:spPr>
        <p:txBody>
          <a:bodyPr wrap="square" rtlCol="0">
            <a:spAutoFit/>
          </a:bodyPr>
          <a:lstStyle/>
          <a:p>
            <a:pPr algn="ctr"/>
            <a:r>
              <a:rPr lang="en-US" sz="4000" b="1" smtClean="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32" name="TextBox 31"/>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33" name="Picture 2" descr="Free Communication Cliparts, Download Free Communication Cliparts png  images, Free ClipArts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981" y="2470038"/>
            <a:ext cx="3875107" cy="37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19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457" y="1217182"/>
            <a:ext cx="100622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539852" y="119744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92637" y="109480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18" name="Group 17"/>
          <p:cNvGrpSpPr/>
          <p:nvPr/>
        </p:nvGrpSpPr>
        <p:grpSpPr>
          <a:xfrm>
            <a:off x="0" y="-7724"/>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663572" y="202239"/>
            <a:ext cx="5130560"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3" name="Track 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42675" y="185951"/>
            <a:ext cx="609600" cy="609600"/>
          </a:xfrm>
          <a:prstGeom prst="rect">
            <a:avLst/>
          </a:prstGeom>
        </p:spPr>
      </p:pic>
      <p:pic>
        <p:nvPicPr>
          <p:cNvPr id="15" name="Picture 14"/>
          <p:cNvPicPr>
            <a:picLocks noChangeAspect="1"/>
          </p:cNvPicPr>
          <p:nvPr/>
        </p:nvPicPr>
        <p:blipFill>
          <a:blip r:embed="rId6"/>
          <a:stretch>
            <a:fillRect/>
          </a:stretch>
        </p:blipFill>
        <p:spPr>
          <a:xfrm>
            <a:off x="592637" y="1719788"/>
            <a:ext cx="4986712" cy="5016351"/>
          </a:xfrm>
          <a:prstGeom prst="rect">
            <a:avLst/>
          </a:prstGeom>
        </p:spPr>
      </p:pic>
      <p:pic>
        <p:nvPicPr>
          <p:cNvPr id="28" name="Picture 27"/>
          <p:cNvPicPr>
            <a:picLocks noChangeAspect="1"/>
          </p:cNvPicPr>
          <p:nvPr/>
        </p:nvPicPr>
        <p:blipFill>
          <a:blip r:embed="rId7"/>
          <a:stretch>
            <a:fillRect/>
          </a:stretch>
        </p:blipFill>
        <p:spPr>
          <a:xfrm>
            <a:off x="6329118" y="3148869"/>
            <a:ext cx="3124200" cy="495300"/>
          </a:xfrm>
          <a:prstGeom prst="rect">
            <a:avLst/>
          </a:prstGeom>
        </p:spPr>
      </p:pic>
      <p:pic>
        <p:nvPicPr>
          <p:cNvPr id="29" name="Picture 28"/>
          <p:cNvPicPr>
            <a:picLocks noChangeAspect="1"/>
          </p:cNvPicPr>
          <p:nvPr/>
        </p:nvPicPr>
        <p:blipFill>
          <a:blip r:embed="rId8"/>
          <a:stretch>
            <a:fillRect/>
          </a:stretch>
        </p:blipFill>
        <p:spPr>
          <a:xfrm>
            <a:off x="6329118" y="4418500"/>
            <a:ext cx="2428875" cy="447675"/>
          </a:xfrm>
          <a:prstGeom prst="rect">
            <a:avLst/>
          </a:prstGeom>
        </p:spPr>
      </p:pic>
      <p:pic>
        <p:nvPicPr>
          <p:cNvPr id="30" name="Picture 29"/>
          <p:cNvPicPr>
            <a:picLocks noChangeAspect="1"/>
          </p:cNvPicPr>
          <p:nvPr/>
        </p:nvPicPr>
        <p:blipFill>
          <a:blip r:embed="rId9"/>
          <a:stretch>
            <a:fillRect/>
          </a:stretch>
        </p:blipFill>
        <p:spPr>
          <a:xfrm>
            <a:off x="6329118" y="5609492"/>
            <a:ext cx="885825" cy="457200"/>
          </a:xfrm>
          <a:prstGeom prst="rect">
            <a:avLst/>
          </a:prstGeom>
        </p:spPr>
      </p:pic>
      <p:sp>
        <p:nvSpPr>
          <p:cNvPr id="31" name="TextBox 30"/>
          <p:cNvSpPr txBox="1"/>
          <p:nvPr/>
        </p:nvSpPr>
        <p:spPr>
          <a:xfrm>
            <a:off x="10099919" y="3713615"/>
            <a:ext cx="1739074" cy="523220"/>
          </a:xfrm>
          <a:prstGeom prst="rect">
            <a:avLst/>
          </a:prstGeom>
          <a:noFill/>
          <a:effectLst/>
        </p:spPr>
        <p:txBody>
          <a:bodyPr wrap="square" rtlCol="0">
            <a:spAutoFit/>
          </a:bodyPr>
          <a:lstStyle/>
          <a:p>
            <a:r>
              <a:rPr lang="en-US" sz="2800" b="1" dirty="0" smtClean="0">
                <a:solidFill>
                  <a:srgbClr val="C00000"/>
                </a:solidFill>
                <a:effectLst>
                  <a:glow rad="88900">
                    <a:schemeClr val="bg1"/>
                  </a:glow>
                </a:effectLst>
                <a:cs typeface="Arial" panose="020B0604020202020204" pitchFamily="34" charset="0"/>
              </a:rPr>
              <a:t>should do</a:t>
            </a:r>
            <a:endParaRPr lang="en-US" sz="2800" b="1" dirty="0">
              <a:solidFill>
                <a:srgbClr val="C00000"/>
              </a:solidFill>
              <a:effectLst>
                <a:glow rad="88900">
                  <a:schemeClr val="bg1"/>
                </a:glow>
              </a:effectLst>
              <a:cs typeface="Arial" panose="020B0604020202020204" pitchFamily="34" charset="0"/>
            </a:endParaRPr>
          </a:p>
        </p:txBody>
      </p:sp>
      <p:cxnSp>
        <p:nvCxnSpPr>
          <p:cNvPr id="33" name="Straight Arrow Connector 32"/>
          <p:cNvCxnSpPr>
            <a:stCxn id="28" idx="3"/>
            <a:endCxn id="31" idx="1"/>
          </p:cNvCxnSpPr>
          <p:nvPr/>
        </p:nvCxnSpPr>
        <p:spPr>
          <a:xfrm>
            <a:off x="9453318" y="3396519"/>
            <a:ext cx="646601" cy="5787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56073" y="5543472"/>
            <a:ext cx="2907644" cy="523220"/>
          </a:xfrm>
          <a:prstGeom prst="rect">
            <a:avLst/>
          </a:prstGeom>
          <a:noFill/>
          <a:effectLst/>
        </p:spPr>
        <p:txBody>
          <a:bodyPr wrap="square" rtlCol="0">
            <a:spAutoFit/>
          </a:bodyPr>
          <a:lstStyle/>
          <a:p>
            <a:r>
              <a:rPr lang="en-US" sz="2800" b="1" dirty="0">
                <a:solidFill>
                  <a:srgbClr val="C00000"/>
                </a:solidFill>
                <a:effectLst>
                  <a:glow rad="88900">
                    <a:schemeClr val="bg1"/>
                  </a:glow>
                </a:effectLst>
                <a:cs typeface="Arial" panose="020B0604020202020204" pitchFamily="34" charset="0"/>
              </a:rPr>
              <a:t>should NOT </a:t>
            </a:r>
            <a:r>
              <a:rPr lang="en-US" sz="2800" b="1" dirty="0" smtClean="0">
                <a:solidFill>
                  <a:srgbClr val="C00000"/>
                </a:solidFill>
                <a:effectLst>
                  <a:glow rad="88900">
                    <a:schemeClr val="bg1"/>
                  </a:glow>
                </a:effectLst>
                <a:cs typeface="Arial" panose="020B0604020202020204" pitchFamily="34" charset="0"/>
              </a:rPr>
              <a:t>do</a:t>
            </a:r>
            <a:endParaRPr lang="en-US" sz="2800" b="1" dirty="0">
              <a:solidFill>
                <a:srgbClr val="C00000"/>
              </a:solidFill>
              <a:effectLst>
                <a:glow rad="88900">
                  <a:schemeClr val="bg1"/>
                </a:glow>
              </a:effectLst>
              <a:cs typeface="Arial" panose="020B0604020202020204" pitchFamily="34" charset="0"/>
            </a:endParaRPr>
          </a:p>
        </p:txBody>
      </p:sp>
      <p:cxnSp>
        <p:nvCxnSpPr>
          <p:cNvPr id="36" name="Straight Arrow Connector 35"/>
          <p:cNvCxnSpPr>
            <a:stCxn id="29" idx="3"/>
            <a:endCxn id="31" idx="1"/>
          </p:cNvCxnSpPr>
          <p:nvPr/>
        </p:nvCxnSpPr>
        <p:spPr>
          <a:xfrm flipV="1">
            <a:off x="8757993" y="3975225"/>
            <a:ext cx="1341926" cy="6671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3"/>
            <a:endCxn id="35" idx="1"/>
          </p:cNvCxnSpPr>
          <p:nvPr/>
        </p:nvCxnSpPr>
        <p:spPr>
          <a:xfrm flipV="1">
            <a:off x="7214943" y="5805082"/>
            <a:ext cx="2141130" cy="330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par>
                                <p:cTn id="22" presetID="2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60855" fill="hold"/>
                                        <p:tgtEl>
                                          <p:spTgt spid="13"/>
                                        </p:tgtEl>
                                      </p:cBhvr>
                                    </p:cmd>
                                  </p:childTnLst>
                                </p:cTn>
                              </p:par>
                            </p:childTnLst>
                          </p:cTn>
                        </p:par>
                      </p:childTnLst>
                    </p:cTn>
                  </p:par>
                </p:childTnLst>
              </p:cTn>
              <p:nextCondLst>
                <p:cond evt="onClick" delay="0">
                  <p:tgtEl>
                    <p:spTgt spid="13"/>
                  </p:tgtEl>
                </p:cond>
              </p:nextCondLst>
            </p:seq>
            <p:audio>
              <p:cMediaNode vol="80000">
                <p:cTn id="50" fill="hold" display="0">
                  <p:stCondLst>
                    <p:cond delay="indefinite"/>
                  </p:stCondLst>
                  <p:endCondLst>
                    <p:cond evt="onStopAudio" delay="0">
                      <p:tgtEl>
                        <p:sldTgt/>
                      </p:tgtEl>
                    </p:cond>
                  </p:endCondLst>
                </p:cTn>
                <p:tgtEl>
                  <p:spTgt spid="13"/>
                </p:tgtEl>
              </p:cMediaNode>
            </p:audio>
          </p:childTnLst>
        </p:cTn>
      </p:par>
    </p:tnLst>
    <p:bldLst>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641737" y="1283804"/>
            <a:ext cx="8730726" cy="1754326"/>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smtClean="0"/>
              <a:t>-Perhaps </a:t>
            </a:r>
            <a:r>
              <a:rPr lang="en-US" sz="3600" dirty="0"/>
              <a:t>you should + </a:t>
            </a:r>
            <a:r>
              <a:rPr lang="en-GB" sz="3600" dirty="0" smtClean="0"/>
              <a:t>V</a:t>
            </a:r>
            <a:r>
              <a:rPr lang="en-GB" sz="3600" baseline="-25000" dirty="0"/>
              <a:t>0</a:t>
            </a:r>
            <a:r>
              <a:rPr lang="en-US" sz="3600" dirty="0" smtClean="0"/>
              <a:t> </a:t>
            </a:r>
          </a:p>
          <a:p>
            <a:r>
              <a:rPr lang="en-US" sz="3600" dirty="0" smtClean="0"/>
              <a:t>-It’s a good idea to + </a:t>
            </a:r>
            <a:r>
              <a:rPr lang="en-GB" sz="3600" dirty="0"/>
              <a:t>V</a:t>
            </a:r>
            <a:r>
              <a:rPr lang="en-GB" sz="3600" baseline="-25000" dirty="0"/>
              <a:t>0</a:t>
            </a:r>
            <a:endParaRPr lang="en-US" sz="3600" dirty="0" smtClean="0"/>
          </a:p>
          <a:p>
            <a:r>
              <a:rPr lang="en-US" sz="3600" dirty="0" smtClean="0"/>
              <a:t>-Don’t </a:t>
            </a:r>
            <a:r>
              <a:rPr lang="en-US" sz="3600" dirty="0"/>
              <a:t>+ </a:t>
            </a:r>
            <a:r>
              <a:rPr lang="en-GB" sz="3600" dirty="0"/>
              <a:t>V</a:t>
            </a:r>
            <a:r>
              <a:rPr lang="en-GB" sz="3600" baseline="-25000" dirty="0"/>
              <a:t>0</a:t>
            </a:r>
            <a:endParaRPr lang="en-US" sz="3600" dirty="0"/>
          </a:p>
        </p:txBody>
      </p:sp>
      <p:sp>
        <p:nvSpPr>
          <p:cNvPr id="4" name="Text Box 3"/>
          <p:cNvSpPr txBox="1"/>
          <p:nvPr/>
        </p:nvSpPr>
        <p:spPr>
          <a:xfrm>
            <a:off x="941743" y="3630501"/>
            <a:ext cx="10308514" cy="175432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smtClean="0"/>
              <a:t>- </a:t>
            </a:r>
            <a:r>
              <a:rPr lang="en-US" sz="3600" dirty="0">
                <a:solidFill>
                  <a:srgbClr val="00A9A5"/>
                </a:solidFill>
              </a:rPr>
              <a:t>Perhaps you should wait</a:t>
            </a:r>
            <a:r>
              <a:rPr lang="en-US" sz="3600" dirty="0"/>
              <a:t> for the host to start eating.</a:t>
            </a:r>
          </a:p>
          <a:p>
            <a:r>
              <a:rPr lang="en-US" sz="3600" dirty="0"/>
              <a:t>- </a:t>
            </a:r>
            <a:r>
              <a:rPr lang="en-US" sz="3600" dirty="0">
                <a:solidFill>
                  <a:srgbClr val="00A9A5"/>
                </a:solidFill>
              </a:rPr>
              <a:t>It’s a good idea to hand </a:t>
            </a:r>
            <a:r>
              <a:rPr lang="en-US" sz="3600" dirty="0"/>
              <a:t>bowls with both hands.</a:t>
            </a:r>
          </a:p>
          <a:p>
            <a:r>
              <a:rPr lang="en-US" sz="3600" dirty="0"/>
              <a:t>- </a:t>
            </a:r>
            <a:r>
              <a:rPr lang="en-US" sz="3600" dirty="0">
                <a:solidFill>
                  <a:srgbClr val="00A9A5"/>
                </a:solidFill>
              </a:rPr>
              <a:t>Don’t hit </a:t>
            </a:r>
            <a:r>
              <a:rPr lang="en-US" sz="3600" dirty="0"/>
              <a:t>the bowl with your chopsticks.</a:t>
            </a:r>
          </a:p>
        </p:txBody>
      </p:sp>
      <p:grpSp>
        <p:nvGrpSpPr>
          <p:cNvPr id="9" name="Group 8"/>
          <p:cNvGrpSpPr/>
          <p:nvPr/>
        </p:nvGrpSpPr>
        <p:grpSpPr>
          <a:xfrm>
            <a:off x="0" y="-7724"/>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663572" y="202239"/>
            <a:ext cx="5130560"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27579" y="87859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80364" y="77595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p:cNvSpPr txBox="1"/>
          <p:nvPr/>
        </p:nvSpPr>
        <p:spPr>
          <a:xfrm>
            <a:off x="830184" y="898227"/>
            <a:ext cx="1060969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a:t>
            </a:r>
            <a:r>
              <a:rPr lang="en-US" sz="2400" b="1" dirty="0" smtClean="0">
                <a:effectLst>
                  <a:glow rad="88900">
                    <a:schemeClr val="bg1"/>
                  </a:glow>
                </a:effectLst>
                <a:cs typeface="Arial" panose="020B0604020202020204" pitchFamily="34" charset="0"/>
              </a:rPr>
              <a:t>situations.</a:t>
            </a:r>
            <a:endParaRPr lang="en-US" sz="2400" b="1" dirty="0">
              <a:effectLst>
                <a:glow rad="88900">
                  <a:schemeClr val="bg1"/>
                </a:glow>
              </a:effectLst>
              <a:cs typeface="Arial" panose="020B0604020202020204" pitchFamily="34" charset="0"/>
            </a:endParaRPr>
          </a:p>
        </p:txBody>
      </p:sp>
      <p:grpSp>
        <p:nvGrpSpPr>
          <p:cNvPr id="11" name="Group 10"/>
          <p:cNvGrpSpPr/>
          <p:nvPr/>
        </p:nvGrpSpPr>
        <p:grpSpPr>
          <a:xfrm>
            <a:off x="0" y="-7724"/>
            <a:ext cx="12192000" cy="855617"/>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08333" y="57775"/>
            <a:ext cx="5130560"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 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508333" y="1378329"/>
            <a:ext cx="8157580" cy="830997"/>
          </a:xfrm>
          <a:prstGeom prst="rect">
            <a:avLst/>
          </a:prstGeom>
        </p:spPr>
        <p:txBody>
          <a:bodyPr wrap="square">
            <a:spAutoFit/>
          </a:bodyPr>
          <a:lstStyle/>
          <a:p>
            <a:r>
              <a:rPr lang="en-US" sz="2400" b="1" dirty="0">
                <a:solidFill>
                  <a:srgbClr val="C00000"/>
                </a:solidFill>
                <a:latin typeface="OpenSans"/>
              </a:rPr>
              <a:t>1. </a:t>
            </a:r>
            <a:r>
              <a:rPr lang="en-US" sz="2400" dirty="0">
                <a:solidFill>
                  <a:srgbClr val="000000"/>
                </a:solidFill>
                <a:latin typeface="OpenSans"/>
              </a:rPr>
              <a:t>Student A is travelling to </a:t>
            </a:r>
            <a:r>
              <a:rPr lang="en-US" sz="2400" b="1" dirty="0">
                <a:solidFill>
                  <a:srgbClr val="C00000"/>
                </a:solidFill>
                <a:latin typeface="OpenSans"/>
              </a:rPr>
              <a:t>Sa Pa </a:t>
            </a:r>
            <a:r>
              <a:rPr lang="en-US" sz="2400" dirty="0">
                <a:solidFill>
                  <a:srgbClr val="000000"/>
                </a:solidFill>
                <a:latin typeface="OpenSans"/>
              </a:rPr>
              <a:t>in winter. He / She doesn't know what to wear. Student B gives advice</a:t>
            </a:r>
            <a:r>
              <a:rPr lang="en-US" sz="2400" dirty="0" smtClean="0">
                <a:solidFill>
                  <a:srgbClr val="000000"/>
                </a:solidFill>
                <a:latin typeface="OpenSans"/>
              </a:rPr>
              <a:t>.</a:t>
            </a:r>
            <a:endParaRPr lang="en-US" sz="2400" dirty="0"/>
          </a:p>
        </p:txBody>
      </p:sp>
      <p:pic>
        <p:nvPicPr>
          <p:cNvPr id="4" name="Picture 3"/>
          <p:cNvPicPr>
            <a:picLocks noChangeAspect="1"/>
          </p:cNvPicPr>
          <p:nvPr/>
        </p:nvPicPr>
        <p:blipFill>
          <a:blip r:embed="rId3"/>
          <a:stretch>
            <a:fillRect/>
          </a:stretch>
        </p:blipFill>
        <p:spPr>
          <a:xfrm>
            <a:off x="7884896" y="1422955"/>
            <a:ext cx="4055337" cy="2482259"/>
          </a:xfrm>
          <a:prstGeom prst="rect">
            <a:avLst/>
          </a:prstGeom>
        </p:spPr>
      </p:pic>
      <p:pic>
        <p:nvPicPr>
          <p:cNvPr id="5" name="Picture 4"/>
          <p:cNvPicPr>
            <a:picLocks noChangeAspect="1"/>
          </p:cNvPicPr>
          <p:nvPr/>
        </p:nvPicPr>
        <p:blipFill>
          <a:blip r:embed="rId4"/>
          <a:stretch>
            <a:fillRect/>
          </a:stretch>
        </p:blipFill>
        <p:spPr>
          <a:xfrm>
            <a:off x="7884896" y="4040564"/>
            <a:ext cx="4055337" cy="2562256"/>
          </a:xfrm>
          <a:prstGeom prst="rect">
            <a:avLst/>
          </a:prstGeom>
        </p:spPr>
      </p:pic>
      <p:sp>
        <p:nvSpPr>
          <p:cNvPr id="6" name="Rectangle 5"/>
          <p:cNvSpPr/>
          <p:nvPr/>
        </p:nvSpPr>
        <p:spPr>
          <a:xfrm>
            <a:off x="578880" y="2292576"/>
            <a:ext cx="6651259" cy="4154984"/>
          </a:xfrm>
          <a:prstGeom prst="rect">
            <a:avLst/>
          </a:prstGeom>
        </p:spPr>
        <p:txBody>
          <a:bodyPr wrap="square">
            <a:spAutoFit/>
          </a:bodyPr>
          <a:lstStyle/>
          <a:p>
            <a:r>
              <a:rPr lang="en-US" sz="2400" b="1" dirty="0" smtClean="0">
                <a:solidFill>
                  <a:srgbClr val="C00000"/>
                </a:solidFill>
              </a:rPr>
              <a:t>A: </a:t>
            </a:r>
            <a:r>
              <a:rPr lang="en-US" sz="2400" i="1" dirty="0" smtClean="0"/>
              <a:t>My </a:t>
            </a:r>
            <a:r>
              <a:rPr lang="en-US" sz="2400" i="1" dirty="0"/>
              <a:t>family are going to travel to </a:t>
            </a:r>
            <a:r>
              <a:rPr lang="en-US" sz="2400" i="1" dirty="0" err="1"/>
              <a:t>Sapa</a:t>
            </a:r>
            <a:r>
              <a:rPr lang="en-US" sz="2400" i="1" dirty="0"/>
              <a:t> in this winter. But I don't know what to wear. Can you give me some advice</a:t>
            </a:r>
            <a:r>
              <a:rPr lang="en-US" sz="2400" i="1" dirty="0" smtClean="0"/>
              <a:t>?</a:t>
            </a:r>
          </a:p>
          <a:p>
            <a:r>
              <a:rPr lang="en-US" sz="2400" b="1" dirty="0" smtClean="0">
                <a:solidFill>
                  <a:srgbClr val="00B0F0"/>
                </a:solidFill>
              </a:rPr>
              <a:t>B: </a:t>
            </a:r>
            <a:r>
              <a:rPr lang="en-US" sz="2400" dirty="0" smtClean="0"/>
              <a:t>Sure</a:t>
            </a:r>
            <a:r>
              <a:rPr lang="en-US" sz="2400" dirty="0"/>
              <a:t>. The temperature in </a:t>
            </a:r>
            <a:r>
              <a:rPr lang="en-US" sz="2400" dirty="0" err="1"/>
              <a:t>Sapa</a:t>
            </a:r>
            <a:r>
              <a:rPr lang="en-US" sz="2400" dirty="0"/>
              <a:t> is very cold. You should bring winter clothing</a:t>
            </a:r>
            <a:r>
              <a:rPr lang="en-US" sz="2400" dirty="0" smtClean="0"/>
              <a:t>.</a:t>
            </a:r>
          </a:p>
          <a:p>
            <a:r>
              <a:rPr lang="en-US" sz="2400" b="1" dirty="0" smtClean="0">
                <a:solidFill>
                  <a:srgbClr val="C00000"/>
                </a:solidFill>
              </a:rPr>
              <a:t>A: </a:t>
            </a:r>
            <a:r>
              <a:rPr lang="en-US" sz="2400" i="1" dirty="0" smtClean="0"/>
              <a:t>What </a:t>
            </a:r>
            <a:r>
              <a:rPr lang="en-US" sz="2400" i="1" dirty="0"/>
              <a:t>clothes do you think I should bring?</a:t>
            </a:r>
          </a:p>
          <a:p>
            <a:r>
              <a:rPr lang="en-US" sz="2400" b="1" dirty="0" smtClean="0">
                <a:solidFill>
                  <a:srgbClr val="048DA4"/>
                </a:solidFill>
              </a:rPr>
              <a:t>B: </a:t>
            </a:r>
            <a:r>
              <a:rPr lang="en-US" sz="2400" dirty="0" smtClean="0"/>
              <a:t>Wool </a:t>
            </a:r>
            <a:r>
              <a:rPr lang="en-US" sz="2400" dirty="0"/>
              <a:t>hats, jackets, gloves, scarves, jeans, warm coats, boots, ... I think you </a:t>
            </a:r>
            <a:r>
              <a:rPr lang="en-US" sz="2400" dirty="0" smtClean="0"/>
              <a:t>should </a:t>
            </a:r>
            <a:r>
              <a:rPr lang="en-US" sz="2400" dirty="0"/>
              <a:t>also bring an umbrella or a </a:t>
            </a:r>
            <a:r>
              <a:rPr lang="en-US" sz="2400" dirty="0" smtClean="0"/>
              <a:t>raincoat </a:t>
            </a:r>
            <a:r>
              <a:rPr lang="en-US" sz="2400" dirty="0"/>
              <a:t>because </a:t>
            </a:r>
            <a:r>
              <a:rPr lang="en-US" sz="2400" dirty="0" smtClean="0"/>
              <a:t>it </a:t>
            </a:r>
            <a:r>
              <a:rPr lang="en-US" sz="2400" dirty="0"/>
              <a:t>snows a lot in winter there</a:t>
            </a:r>
          </a:p>
          <a:p>
            <a:r>
              <a:rPr lang="en-US" sz="2400" b="1" dirty="0" smtClean="0">
                <a:solidFill>
                  <a:srgbClr val="C00000"/>
                </a:solidFill>
              </a:rPr>
              <a:t>A: </a:t>
            </a:r>
            <a:r>
              <a:rPr lang="en-US" sz="2400" i="1" dirty="0" smtClean="0"/>
              <a:t>I see ,thank you so much</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6314" y="1000602"/>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59099" y="8979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p:cNvSpPr txBox="1"/>
          <p:nvPr/>
        </p:nvSpPr>
        <p:spPr>
          <a:xfrm>
            <a:off x="808919" y="1041496"/>
            <a:ext cx="1060969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Make similar conversations with the following </a:t>
            </a:r>
            <a:r>
              <a:rPr lang="en-US" sz="2400" b="1" dirty="0" smtClean="0">
                <a:effectLst>
                  <a:glow rad="88900">
                    <a:schemeClr val="bg1"/>
                  </a:glow>
                </a:effectLst>
                <a:cs typeface="Arial" panose="020B0604020202020204" pitchFamily="34" charset="0"/>
              </a:rPr>
              <a:t>situations.</a:t>
            </a:r>
            <a:endParaRPr lang="en-US" sz="2400" b="1" dirty="0">
              <a:effectLst>
                <a:glow rad="88900">
                  <a:schemeClr val="bg1"/>
                </a:glow>
              </a:effectLst>
              <a:cs typeface="Arial" panose="020B0604020202020204" pitchFamily="34" charset="0"/>
            </a:endParaRPr>
          </a:p>
        </p:txBody>
      </p:sp>
      <p:grpSp>
        <p:nvGrpSpPr>
          <p:cNvPr id="11" name="Group 10"/>
          <p:cNvGrpSpPr/>
          <p:nvPr/>
        </p:nvGrpSpPr>
        <p:grpSpPr>
          <a:xfrm>
            <a:off x="-1" y="-7724"/>
            <a:ext cx="12333767" cy="939727"/>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39852" y="71051"/>
            <a:ext cx="5130560"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 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808918" y="1758512"/>
            <a:ext cx="9940597" cy="954107"/>
          </a:xfrm>
          <a:prstGeom prst="rect">
            <a:avLst/>
          </a:prstGeom>
        </p:spPr>
        <p:txBody>
          <a:bodyPr wrap="square">
            <a:spAutoFit/>
          </a:bodyPr>
          <a:lstStyle/>
          <a:p>
            <a:r>
              <a:rPr lang="en-US" sz="2800" b="1" dirty="0" smtClean="0"/>
              <a:t>2. </a:t>
            </a:r>
            <a:r>
              <a:rPr lang="en-US" sz="2800" dirty="0" smtClean="0"/>
              <a:t>Student </a:t>
            </a:r>
            <a:r>
              <a:rPr lang="en-US" sz="2800" dirty="0"/>
              <a:t>A is going to </a:t>
            </a:r>
            <a:r>
              <a:rPr lang="en-US" sz="2800" b="1" dirty="0">
                <a:solidFill>
                  <a:srgbClr val="C00000"/>
                </a:solidFill>
              </a:rPr>
              <a:t>a birthday party</a:t>
            </a:r>
            <a:r>
              <a:rPr lang="en-US" sz="2800" dirty="0"/>
              <a:t>. He / She doesn't know </a:t>
            </a:r>
            <a:r>
              <a:rPr lang="en-US" sz="2800" b="1" dirty="0"/>
              <a:t>what kind of gift </a:t>
            </a:r>
            <a:r>
              <a:rPr lang="en-US" sz="2800" dirty="0"/>
              <a:t>to bring. Student B gives advice</a:t>
            </a:r>
            <a:r>
              <a:rPr lang="en-US" sz="2800" dirty="0" smtClean="0"/>
              <a:t>.</a:t>
            </a:r>
            <a:endParaRPr lang="en-US" sz="2800" dirty="0"/>
          </a:p>
        </p:txBody>
      </p:sp>
      <p:pic>
        <p:nvPicPr>
          <p:cNvPr id="3" name="Picture 2"/>
          <p:cNvPicPr>
            <a:picLocks noChangeAspect="1"/>
          </p:cNvPicPr>
          <p:nvPr/>
        </p:nvPicPr>
        <p:blipFill>
          <a:blip r:embed="rId3"/>
          <a:stretch>
            <a:fillRect/>
          </a:stretch>
        </p:blipFill>
        <p:spPr>
          <a:xfrm>
            <a:off x="8516679" y="2626241"/>
            <a:ext cx="3345712" cy="3051545"/>
          </a:xfrm>
          <a:prstGeom prst="rect">
            <a:avLst/>
          </a:prstGeom>
        </p:spPr>
      </p:pic>
      <p:sp>
        <p:nvSpPr>
          <p:cNvPr id="4" name="Rectangle 3"/>
          <p:cNvSpPr/>
          <p:nvPr/>
        </p:nvSpPr>
        <p:spPr>
          <a:xfrm>
            <a:off x="359099" y="2735323"/>
            <a:ext cx="7817339" cy="3257174"/>
          </a:xfrm>
          <a:prstGeom prst="rect">
            <a:avLst/>
          </a:prstGeom>
        </p:spPr>
        <p:txBody>
          <a:bodyPr wrap="square">
            <a:spAutoFit/>
          </a:bodyPr>
          <a:lstStyle/>
          <a:p>
            <a:pPr>
              <a:lnSpc>
                <a:spcPct val="150000"/>
              </a:lnSpc>
            </a:pPr>
            <a:r>
              <a:rPr lang="en-US" sz="2800" b="1" dirty="0" smtClean="0">
                <a:solidFill>
                  <a:schemeClr val="accent6">
                    <a:lumMod val="75000"/>
                  </a:schemeClr>
                </a:solidFill>
              </a:rPr>
              <a:t>A: </a:t>
            </a:r>
            <a:r>
              <a:rPr lang="en-US" sz="2800" dirty="0" smtClean="0"/>
              <a:t>Tomorrow </a:t>
            </a:r>
            <a:r>
              <a:rPr lang="en-US" sz="2800" dirty="0"/>
              <a:t>is </a:t>
            </a:r>
            <a:r>
              <a:rPr lang="en-US" sz="2800" dirty="0" smtClean="0"/>
              <a:t>Nam's </a:t>
            </a:r>
            <a:r>
              <a:rPr lang="en-US" sz="2800" dirty="0"/>
              <a:t>birthday. I don't know what kind of gift I should bring. Any ideas B</a:t>
            </a:r>
            <a:r>
              <a:rPr lang="en-US" sz="2800" dirty="0" smtClean="0"/>
              <a:t>?</a:t>
            </a:r>
          </a:p>
          <a:p>
            <a:pPr>
              <a:lnSpc>
                <a:spcPct val="150000"/>
              </a:lnSpc>
            </a:pPr>
            <a:r>
              <a:rPr lang="en-US" sz="2800" b="1" dirty="0" smtClean="0">
                <a:solidFill>
                  <a:srgbClr val="7030A0"/>
                </a:solidFill>
              </a:rPr>
              <a:t>B</a:t>
            </a:r>
            <a:r>
              <a:rPr lang="en-US" sz="2800" b="1" dirty="0">
                <a:solidFill>
                  <a:srgbClr val="7030A0"/>
                </a:solidFill>
              </a:rPr>
              <a:t>: </a:t>
            </a:r>
            <a:r>
              <a:rPr lang="en-US" sz="2800" dirty="0" smtClean="0"/>
              <a:t>I </a:t>
            </a:r>
            <a:r>
              <a:rPr lang="en-US" sz="2800" dirty="0"/>
              <a:t>see that </a:t>
            </a:r>
            <a:r>
              <a:rPr lang="en-US" sz="2800" dirty="0" smtClean="0"/>
              <a:t>Nam </a:t>
            </a:r>
            <a:r>
              <a:rPr lang="en-US" sz="2800" dirty="0"/>
              <a:t>is keen on playing sports. Why don't you give him trainers</a:t>
            </a:r>
            <a:r>
              <a:rPr lang="en-US" sz="2800" dirty="0" smtClean="0"/>
              <a:t>?</a:t>
            </a:r>
            <a:endParaRPr lang="en-US" sz="2800" b="1" dirty="0" smtClean="0">
              <a:solidFill>
                <a:srgbClr val="7030A0"/>
              </a:solidFill>
            </a:endParaRPr>
          </a:p>
          <a:p>
            <a:pPr>
              <a:lnSpc>
                <a:spcPct val="150000"/>
              </a:lnSpc>
            </a:pPr>
            <a:r>
              <a:rPr lang="en-US" sz="2800" b="1" dirty="0"/>
              <a:t>A: </a:t>
            </a:r>
            <a:r>
              <a:rPr lang="en-US" sz="2800" dirty="0" smtClean="0"/>
              <a:t>That’s </a:t>
            </a:r>
            <a:r>
              <a:rPr lang="en-US" sz="2800" dirty="0"/>
              <a:t>a good idea. </a:t>
            </a:r>
            <a:r>
              <a:rPr lang="en-US" sz="2800" dirty="0" smtClean="0"/>
              <a:t>Thanks you</a:t>
            </a:r>
          </a:p>
        </p:txBody>
      </p:sp>
    </p:spTree>
    <p:extLst>
      <p:ext uri="{BB962C8B-B14F-4D97-AF65-F5344CB8AC3E}">
        <p14:creationId xmlns:p14="http://schemas.microsoft.com/office/powerpoint/2010/main" val="17306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33569" y="797304"/>
            <a:ext cx="732760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choose the correct title for it. </a:t>
            </a:r>
          </a:p>
        </p:txBody>
      </p:sp>
      <p:sp>
        <p:nvSpPr>
          <p:cNvPr id="12" name="Rounded Rectangle 15"/>
          <p:cNvSpPr/>
          <p:nvPr/>
        </p:nvSpPr>
        <p:spPr>
          <a:xfrm>
            <a:off x="710563" y="75567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48DA4"/>
              </a:solidFill>
            </a:endParaRPr>
          </a:p>
        </p:txBody>
      </p:sp>
      <p:sp>
        <p:nvSpPr>
          <p:cNvPr id="13" name="TextBox 12"/>
          <p:cNvSpPr txBox="1"/>
          <p:nvPr/>
        </p:nvSpPr>
        <p:spPr>
          <a:xfrm>
            <a:off x="763348" y="6530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7" name="TextBox 26"/>
          <p:cNvSpPr txBox="1"/>
          <p:nvPr/>
        </p:nvSpPr>
        <p:spPr>
          <a:xfrm>
            <a:off x="421586" y="145204"/>
            <a:ext cx="11171025" cy="507831"/>
          </a:xfrm>
          <a:prstGeom prst="rect">
            <a:avLst/>
          </a:prstGeom>
          <a:solidFill>
            <a:schemeClr val="accent4">
              <a:lumMod val="75000"/>
            </a:schemeClr>
          </a:solidFill>
          <a:effectLst/>
        </p:spPr>
        <p:txBody>
          <a:bodyPr wrap="square" rtlCol="0">
            <a:spAutoFit/>
          </a:bodyPr>
          <a:lstStyle/>
          <a:p>
            <a:r>
              <a:rPr lang="en-US" sz="2700" b="1" dirty="0">
                <a:solidFill>
                  <a:srgbClr val="0070C0"/>
                </a:solidFill>
                <a:effectLst>
                  <a:glow rad="88900">
                    <a:schemeClr val="bg1"/>
                  </a:glow>
                </a:effectLst>
                <a:latin typeface="Arial" panose="020B0604020202020204" pitchFamily="34" charset="0"/>
                <a:cs typeface="Arial" panose="020B0604020202020204" pitchFamily="34" charset="0"/>
              </a:rPr>
              <a:t>THE JAPANESE LION DANCE &amp; VIETNAMESE UNICORN DANCE</a:t>
            </a:r>
          </a:p>
        </p:txBody>
      </p:sp>
      <p:sp>
        <p:nvSpPr>
          <p:cNvPr id="2" name="Rectangle 1"/>
          <p:cNvSpPr/>
          <p:nvPr/>
        </p:nvSpPr>
        <p:spPr>
          <a:xfrm>
            <a:off x="290202" y="1630486"/>
            <a:ext cx="11302409" cy="3970318"/>
          </a:xfrm>
          <a:prstGeom prst="rect">
            <a:avLst/>
          </a:prstGeom>
          <a:solidFill>
            <a:schemeClr val="accent6">
              <a:lumMod val="20000"/>
              <a:lumOff val="80000"/>
            </a:schemeClr>
          </a:solidFill>
        </p:spPr>
        <p:txBody>
          <a:bodyPr wrap="square">
            <a:spAutoFit/>
          </a:bodyPr>
          <a:lstStyle/>
          <a:p>
            <a:pPr algn="just">
              <a:lnSpc>
                <a:spcPct val="150000"/>
              </a:lnSpc>
            </a:pPr>
            <a:r>
              <a:rPr lang="en-US" sz="2400" dirty="0">
                <a:solidFill>
                  <a:srgbClr val="000000"/>
                </a:solidFill>
                <a:latin typeface="Mongolian Baiti" panose="03000500000000000000" pitchFamily="66" charset="0"/>
                <a:cs typeface="Mongolian Baiti" panose="03000500000000000000" pitchFamily="66" charset="0"/>
              </a:rPr>
              <a:t>The lion dance is called </a:t>
            </a:r>
            <a:r>
              <a:rPr lang="en-US" sz="2400" dirty="0" err="1">
                <a:solidFill>
                  <a:srgbClr val="000000"/>
                </a:solidFill>
                <a:latin typeface="Mongolian Baiti" panose="03000500000000000000" pitchFamily="66" charset="0"/>
                <a:cs typeface="Mongolian Baiti" panose="03000500000000000000" pitchFamily="66" charset="0"/>
              </a:rPr>
              <a:t>shishi-mai</a:t>
            </a:r>
            <a:r>
              <a:rPr lang="en-US" sz="2400" dirty="0">
                <a:solidFill>
                  <a:srgbClr val="000000"/>
                </a:solidFill>
                <a:latin typeface="Mongolian Baiti" panose="03000500000000000000" pitchFamily="66" charset="0"/>
                <a:cs typeface="Mongolian Baiti" panose="03000500000000000000" pitchFamily="66" charset="0"/>
              </a:rPr>
              <a:t> in Japanese. People perform it during New Year celebrations. </a:t>
            </a:r>
            <a:r>
              <a:rPr lang="en-US" sz="2400" dirty="0" err="1">
                <a:solidFill>
                  <a:srgbClr val="000000"/>
                </a:solidFill>
                <a:latin typeface="Mongolian Baiti" panose="03000500000000000000" pitchFamily="66" charset="0"/>
                <a:cs typeface="Mongolian Baiti" panose="03000500000000000000" pitchFamily="66" charset="0"/>
              </a:rPr>
              <a:t>Shishi-mai</a:t>
            </a:r>
            <a:r>
              <a:rPr lang="en-US" sz="2400" dirty="0">
                <a:solidFill>
                  <a:srgbClr val="000000"/>
                </a:solidFill>
                <a:latin typeface="Mongolian Baiti" panose="03000500000000000000" pitchFamily="66" charset="0"/>
                <a:cs typeface="Mongolian Baiti" panose="03000500000000000000" pitchFamily="66" charset="0"/>
              </a:rPr>
              <a:t> groups also perform at other important occasions such as business openings and weddings. Most forms of </a:t>
            </a:r>
            <a:r>
              <a:rPr lang="en-US" sz="2400" dirty="0" err="1">
                <a:solidFill>
                  <a:srgbClr val="000000"/>
                </a:solidFill>
                <a:latin typeface="Mongolian Baiti" panose="03000500000000000000" pitchFamily="66" charset="0"/>
                <a:cs typeface="Mongolian Baiti" panose="03000500000000000000" pitchFamily="66" charset="0"/>
              </a:rPr>
              <a:t>shishi-mai</a:t>
            </a:r>
            <a:r>
              <a:rPr lang="en-US" sz="2400" dirty="0">
                <a:solidFill>
                  <a:srgbClr val="000000"/>
                </a:solidFill>
                <a:latin typeface="Mongolian Baiti" panose="03000500000000000000" pitchFamily="66" charset="0"/>
                <a:cs typeface="Mongolian Baiti" panose="03000500000000000000" pitchFamily="66" charset="0"/>
              </a:rPr>
              <a:t> have one or more people performing the dance. The performers are excellent at acrobatics. One person controls the lion’s head and the other moves the lion’s body. The lion dances to the sounds of flutes and drums. The drummers and flute players often follow the lion around, but they do not dance with it.</a:t>
            </a:r>
          </a:p>
          <a:p>
            <a:pPr algn="just">
              <a:lnSpc>
                <a:spcPct val="150000"/>
              </a:lnSpc>
            </a:pPr>
            <a:r>
              <a:rPr lang="en-US" sz="2400" dirty="0">
                <a:solidFill>
                  <a:srgbClr val="000000"/>
                </a:solidFill>
                <a:latin typeface="Mongolian Baiti" panose="03000500000000000000" pitchFamily="66" charset="0"/>
                <a:cs typeface="Mongolian Baiti" panose="03000500000000000000" pitchFamily="66" charset="0"/>
              </a:rPr>
              <a:t>The Japanese perform </a:t>
            </a:r>
            <a:r>
              <a:rPr lang="en-US" sz="2400" dirty="0" err="1">
                <a:solidFill>
                  <a:srgbClr val="000000"/>
                </a:solidFill>
                <a:latin typeface="Mongolian Baiti" panose="03000500000000000000" pitchFamily="66" charset="0"/>
                <a:cs typeface="Mongolian Baiti" panose="03000500000000000000" pitchFamily="66" charset="0"/>
              </a:rPr>
              <a:t>shishi-maito</a:t>
            </a:r>
            <a:r>
              <a:rPr lang="en-US" sz="2400" dirty="0">
                <a:solidFill>
                  <a:srgbClr val="000000"/>
                </a:solidFill>
                <a:latin typeface="Mongolian Baiti" panose="03000500000000000000" pitchFamily="66" charset="0"/>
                <a:cs typeface="Mongolian Baiti" panose="03000500000000000000" pitchFamily="66" charset="0"/>
              </a:rPr>
              <a:t> chase away bad spirits and to bring good luck</a:t>
            </a:r>
            <a:r>
              <a:rPr lang="en-US" sz="2400" dirty="0" smtClean="0">
                <a:solidFill>
                  <a:srgbClr val="000000"/>
                </a:solidFill>
                <a:latin typeface="Mongolian Baiti" panose="03000500000000000000" pitchFamily="66" charset="0"/>
                <a:cs typeface="Mongolian Baiti" panose="03000500000000000000" pitchFamily="66" charset="0"/>
              </a:rPr>
              <a:t>.</a:t>
            </a:r>
            <a:endParaRPr lang="en-US" sz="2400" dirty="0">
              <a:solidFill>
                <a:srgbClr val="000000"/>
              </a:solidFill>
              <a:latin typeface="Mongolian Baiti" panose="03000500000000000000" pitchFamily="66" charset="0"/>
              <a:cs typeface="Mongolian Baiti" panose="03000500000000000000"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696</TotalTime>
  <Words>908</Words>
  <Application>Microsoft Office PowerPoint</Application>
  <PresentationFormat>Widescreen</PresentationFormat>
  <Paragraphs>119</Paragraphs>
  <Slides>16</Slides>
  <Notes>11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Berlin Sans FB</vt:lpstr>
      <vt:lpstr>Calibri</vt:lpstr>
      <vt:lpstr>Calibri (Body)</vt:lpstr>
      <vt:lpstr>Calibri Light</vt:lpstr>
      <vt:lpstr>Mongolian Baiti</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218</cp:revision>
  <dcterms:created xsi:type="dcterms:W3CDTF">2020-12-09T02:04:00Z</dcterms:created>
  <dcterms:modified xsi:type="dcterms:W3CDTF">2023-12-07T02:46:56Z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0369EABE24D54D9C987BEEE352EE1FB4</vt:lpwstr>
  </property>
  <property fmtid="{D5CDD505-2E9C-101B-9397-08002B2CF9AE}" pid="3" name="KSOProductBuildVer">
    <vt:lpwstr>1033-11.2.0.11380</vt:lpwstr>
  </property>
</Properties>
</file>